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8" r:id="rId2"/>
    <p:sldId id="299" r:id="rId3"/>
    <p:sldId id="300" r:id="rId4"/>
    <p:sldId id="301" r:id="rId5"/>
    <p:sldId id="258" r:id="rId6"/>
    <p:sldId id="302" r:id="rId7"/>
    <p:sldId id="263" r:id="rId8"/>
    <p:sldId id="303" r:id="rId9"/>
    <p:sldId id="304" r:id="rId10"/>
    <p:sldId id="256" r:id="rId11"/>
    <p:sldId id="276" r:id="rId12"/>
    <p:sldId id="274" r:id="rId13"/>
    <p:sldId id="257" r:id="rId14"/>
    <p:sldId id="261" r:id="rId15"/>
    <p:sldId id="273" r:id="rId16"/>
    <p:sldId id="260" r:id="rId17"/>
    <p:sldId id="270" r:id="rId18"/>
    <p:sldId id="272" r:id="rId19"/>
    <p:sldId id="259" r:id="rId20"/>
    <p:sldId id="262" r:id="rId21"/>
    <p:sldId id="297" r:id="rId22"/>
    <p:sldId id="298" r:id="rId23"/>
    <p:sldId id="305"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70" autoAdjust="0"/>
    <p:restoredTop sz="96793"/>
  </p:normalViewPr>
  <p:slideViewPr>
    <p:cSldViewPr snapToGrid="0">
      <p:cViewPr varScale="1">
        <p:scale>
          <a:sx n="85" d="100"/>
          <a:sy n="85" d="100"/>
        </p:scale>
        <p:origin x="38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85670-D676-DF49-86E7-525BC3E374A7}" type="datetimeFigureOut">
              <a:rPr kumimoji="1" lang="ko-KR" altLang="en-US" smtClean="0"/>
              <a:t>2024-11-28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6CDE2-6BF4-934B-A7AB-CB002DAAECE1}" type="slidenum">
              <a:rPr kumimoji="1" lang="ko-KR" altLang="en-US" smtClean="0"/>
              <a:t>‹#›</a:t>
            </a:fld>
            <a:endParaRPr kumimoji="1" lang="ko-KR" altLang="en-US"/>
          </a:p>
        </p:txBody>
      </p:sp>
    </p:spTree>
    <p:extLst>
      <p:ext uri="{BB962C8B-B14F-4D97-AF65-F5344CB8AC3E}">
        <p14:creationId xmlns:p14="http://schemas.microsoft.com/office/powerpoint/2010/main" val="215513290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a:t>
            </a:fld>
            <a:endParaRPr lang="ko-KR" altLang="en-US"/>
          </a:p>
        </p:txBody>
      </p:sp>
    </p:spTree>
    <p:extLst>
      <p:ext uri="{BB962C8B-B14F-4D97-AF65-F5344CB8AC3E}">
        <p14:creationId xmlns:p14="http://schemas.microsoft.com/office/powerpoint/2010/main" val="182427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모델의 학습을 위해 기존에 </a:t>
            </a:r>
            <a:r>
              <a:rPr kumimoji="1" lang="en-US" altLang="ko-KR" dirty="0"/>
              <a:t>name, abstract, keywords</a:t>
            </a:r>
            <a:r>
              <a:rPr kumimoji="1" lang="ko-KR" altLang="en-US" dirty="0"/>
              <a:t>의 컬럼으로 이루어져 있던 </a:t>
            </a:r>
            <a:r>
              <a:rPr kumimoji="1" lang="en-US" altLang="ko-KR" dirty="0"/>
              <a:t>CSV</a:t>
            </a:r>
            <a:r>
              <a:rPr kumimoji="1" lang="ko-KR" altLang="en-US" dirty="0"/>
              <a:t>파일에서 검색어가 될 수 있는 </a:t>
            </a:r>
            <a:r>
              <a:rPr kumimoji="1" lang="en-US" altLang="ko-KR" dirty="0"/>
              <a:t>keywords</a:t>
            </a:r>
            <a:r>
              <a:rPr kumimoji="1" lang="ko-KR" altLang="en-US" dirty="0"/>
              <a:t>열을 </a:t>
            </a:r>
            <a:r>
              <a:rPr kumimoji="1" lang="en-US" altLang="ko-KR" dirty="0"/>
              <a:t>query</a:t>
            </a:r>
            <a:r>
              <a:rPr kumimoji="1" lang="ko-KR" altLang="en-US" dirty="0"/>
              <a:t>로</a:t>
            </a:r>
            <a:r>
              <a:rPr kumimoji="1" lang="en-US" altLang="ko-KR" dirty="0"/>
              <a:t>,</a:t>
            </a:r>
            <a:r>
              <a:rPr kumimoji="1" lang="ko-KR" altLang="en-US" dirty="0"/>
              <a:t> 그것의 </a:t>
            </a:r>
            <a:r>
              <a:rPr kumimoji="1" lang="en-US" altLang="ko-KR" dirty="0"/>
              <a:t>source abstract</a:t>
            </a:r>
            <a:r>
              <a:rPr kumimoji="1" lang="ko-KR" altLang="en-US" dirty="0" err="1"/>
              <a:t>를</a:t>
            </a:r>
            <a:r>
              <a:rPr kumimoji="1" lang="ko-KR" altLang="en-US" dirty="0"/>
              <a:t> </a:t>
            </a:r>
            <a:r>
              <a:rPr kumimoji="1" lang="en-US" altLang="ko-KR" dirty="0"/>
              <a:t>pos</a:t>
            </a:r>
            <a:r>
              <a:rPr kumimoji="1" lang="ko-KR" altLang="en-US" dirty="0"/>
              <a:t>로 두는 </a:t>
            </a:r>
            <a:r>
              <a:rPr kumimoji="1" lang="en-US" altLang="ko-KR" dirty="0" err="1"/>
              <a:t>json</a:t>
            </a:r>
            <a:r>
              <a:rPr kumimoji="1" lang="en-US" altLang="ko-KR" dirty="0"/>
              <a:t> </a:t>
            </a:r>
            <a:r>
              <a:rPr kumimoji="1" lang="ko-KR" altLang="en-US" dirty="0"/>
              <a:t>파일을 먼저 구성한다</a:t>
            </a:r>
            <a:r>
              <a:rPr kumimoji="1" lang="en-US" altLang="ko-KR" dirty="0"/>
              <a:t>.</a:t>
            </a:r>
          </a:p>
          <a:p>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prepare for model training, construct a JSON file from the existing CSV file, which contains columns: name, abstract, and keywords. Use the keywords column as the query and its corresponding abstract as the pos in the JSON file.</a:t>
            </a:r>
          </a:p>
          <a:p>
            <a:endParaRPr kumimoji="1" lang="en-US" altLang="ko-KR"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10</a:t>
            </a:fld>
            <a:endParaRPr kumimoji="1" lang="ko-KR" altLang="en-US"/>
          </a:p>
        </p:txBody>
      </p:sp>
    </p:spTree>
    <p:extLst>
      <p:ext uri="{BB962C8B-B14F-4D97-AF65-F5344CB8AC3E}">
        <p14:creationId xmlns:p14="http://schemas.microsoft.com/office/powerpoint/2010/main" val="3085180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모델이 수용하는 문장의 길이가 </a:t>
            </a:r>
            <a:r>
              <a:rPr kumimoji="1" lang="en-US" altLang="ko-KR" dirty="0"/>
              <a:t>512</a:t>
            </a:r>
            <a:r>
              <a:rPr kumimoji="1" lang="ko-KR" altLang="en-US" dirty="0"/>
              <a:t>이므로 </a:t>
            </a:r>
            <a:r>
              <a:rPr kumimoji="1" lang="en-US" altLang="ko-KR" dirty="0"/>
              <a:t>1000~1500</a:t>
            </a:r>
            <a:r>
              <a:rPr kumimoji="1" lang="ko-KR" altLang="en-US" dirty="0"/>
              <a:t>자 정도 되는 </a:t>
            </a:r>
            <a:r>
              <a:rPr kumimoji="1" lang="en-US" altLang="ko-KR" dirty="0"/>
              <a:t>abstract</a:t>
            </a:r>
            <a:r>
              <a:rPr kumimoji="1" lang="ko-KR" altLang="en-US" dirty="0" err="1"/>
              <a:t>를</a:t>
            </a:r>
            <a:r>
              <a:rPr kumimoji="1" lang="ko-KR" altLang="en-US" dirty="0"/>
              <a:t> </a:t>
            </a:r>
            <a:r>
              <a:rPr kumimoji="1" lang="en-US" altLang="ko-KR" dirty="0"/>
              <a:t>512</a:t>
            </a:r>
            <a:r>
              <a:rPr kumimoji="1" lang="ko-KR" altLang="en-US" dirty="0"/>
              <a:t>만큼 잘라서 같은 키워드에 연결하는 방식으로 전처리를 수행하였다</a:t>
            </a:r>
            <a:r>
              <a:rPr kumimoji="1" lang="en-US" altLang="ko-KR" dirty="0"/>
              <a:t>.</a:t>
            </a:r>
            <a:r>
              <a:rPr kumimoji="1" lang="ko-KR" altLang="en-US" dirty="0"/>
              <a:t> </a:t>
            </a:r>
            <a:endParaRPr kumimoji="1" lang="en-US" altLang="ko-KR" dirty="0"/>
          </a:p>
          <a:p>
            <a:r>
              <a:rPr kumimoji="1" lang="ko-KR" altLang="en-US" dirty="0"/>
              <a:t>즉 키워드 </a:t>
            </a:r>
            <a:r>
              <a:rPr kumimoji="1" lang="en-US" altLang="ko-KR" dirty="0"/>
              <a:t>A</a:t>
            </a:r>
            <a:r>
              <a:rPr kumimoji="1" lang="ko-KR" altLang="en-US" dirty="0"/>
              <a:t>의 </a:t>
            </a:r>
            <a:r>
              <a:rPr kumimoji="1" lang="en-US" altLang="ko-KR" dirty="0"/>
              <a:t>Positive</a:t>
            </a:r>
            <a:r>
              <a:rPr kumimoji="1" lang="ko-KR" altLang="en-US" dirty="0"/>
              <a:t> </a:t>
            </a:r>
            <a:r>
              <a:rPr kumimoji="1" lang="en-US" altLang="ko-KR" dirty="0"/>
              <a:t>abstract</a:t>
            </a:r>
            <a:r>
              <a:rPr kumimoji="1" lang="ko-KR" altLang="en-US" dirty="0"/>
              <a:t> </a:t>
            </a:r>
            <a:r>
              <a:rPr kumimoji="1" lang="en-US" altLang="ko-KR" dirty="0"/>
              <a:t>A</a:t>
            </a:r>
            <a:r>
              <a:rPr kumimoji="1" lang="ko-KR" altLang="en-US" dirty="0" err="1"/>
              <a:t>를</a:t>
            </a:r>
            <a:r>
              <a:rPr kumimoji="1" lang="ko-KR" altLang="en-US" dirty="0"/>
              <a:t> </a:t>
            </a:r>
            <a:r>
              <a:rPr kumimoji="1" lang="en-US" altLang="ko-KR" dirty="0"/>
              <a:t>A1, A2, A3</a:t>
            </a:r>
            <a:r>
              <a:rPr kumimoji="1" lang="ko-KR" altLang="en-US" dirty="0"/>
              <a:t>로 나누어서 사용한</a:t>
            </a:r>
            <a:r>
              <a:rPr kumimoji="1" lang="en-US" altLang="ko-KR" dirty="0"/>
              <a:t> </a:t>
            </a:r>
            <a:r>
              <a:rPr kumimoji="1" lang="ko-KR" altLang="en-US" dirty="0"/>
              <a:t>것이다</a:t>
            </a:r>
            <a:r>
              <a:rPr kumimoji="1" lang="en-US" altLang="ko-KR" dirty="0"/>
              <a:t>.</a:t>
            </a:r>
            <a:br>
              <a:rPr kumimoji="1" lang="en-US" altLang="ko-KR" dirty="0"/>
            </a:br>
            <a:r>
              <a:rPr kumimoji="1" lang="ko-KR" altLang="en-US" dirty="0"/>
              <a:t>이렇게 하면 </a:t>
            </a:r>
            <a:r>
              <a:rPr kumimoji="1" lang="en-US" altLang="ko-KR" dirty="0"/>
              <a:t>abstract</a:t>
            </a:r>
            <a:r>
              <a:rPr kumimoji="1" lang="ko-KR" altLang="en-US" dirty="0"/>
              <a:t>의 손실을 최대한 막을 수 있을 것이라고 생각했다</a:t>
            </a:r>
            <a:r>
              <a:rPr kumimoji="1" lang="en-US" altLang="ko-KR" dirty="0"/>
              <a:t>.</a:t>
            </a:r>
          </a:p>
          <a:p>
            <a:r>
              <a:rPr kumimoji="1" lang="ko-KR" altLang="en-US" dirty="0"/>
              <a:t>최종 적으로 약 </a:t>
            </a:r>
            <a:r>
              <a:rPr kumimoji="1" lang="en-US" altLang="ko-KR" dirty="0"/>
              <a:t>5000</a:t>
            </a:r>
            <a:r>
              <a:rPr kumimoji="1" lang="ko-KR" altLang="en-US" dirty="0"/>
              <a:t>개 정도였던 데이터가 </a:t>
            </a:r>
            <a:r>
              <a:rPr kumimoji="1" lang="en-US" altLang="ko-KR" dirty="0"/>
              <a:t>18536</a:t>
            </a:r>
            <a:r>
              <a:rPr kumimoji="1" lang="ko-KR" altLang="en-US" dirty="0"/>
              <a:t>개가 되었다</a:t>
            </a:r>
            <a:r>
              <a:rPr kumimoji="1" lang="en-US" altLang="ko-KR" dirty="0"/>
              <a:t>.</a:t>
            </a:r>
          </a:p>
          <a:p>
            <a:endParaRPr kumimoji="1" lang="en-US" altLang="ko-KR" dirty="0"/>
          </a:p>
          <a:p>
            <a:r>
              <a:rPr lang="en-US" altLang="ko-KR" dirty="0"/>
              <a:t>Since the model accepts sentences up to a length of 512, abstracts ranging from 1000 to 1500 characters were split into chunks of 512 and linked to the same keyword. In other words, the positive abstract for keyword A was divided into A1, A2, and A3, and used in this format.</a:t>
            </a:r>
          </a:p>
          <a:p>
            <a:r>
              <a:rPr lang="en-US" altLang="ko-KR" dirty="0"/>
              <a:t>This approach was intended to minimize the loss of abstract information. As a result, the dataset, initially consisting of about 5,000 entries, expanded to 18,536 entries.</a:t>
            </a:r>
          </a:p>
          <a:p>
            <a:endParaRPr kumimoji="1" lang="en-US" altLang="ko-KR"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11</a:t>
            </a:fld>
            <a:endParaRPr kumimoji="1" lang="ko-KR" altLang="en-US"/>
          </a:p>
        </p:txBody>
      </p:sp>
    </p:spTree>
    <p:extLst>
      <p:ext uri="{BB962C8B-B14F-4D97-AF65-F5344CB8AC3E}">
        <p14:creationId xmlns:p14="http://schemas.microsoft.com/office/powerpoint/2010/main" val="302882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학습을 위해서는 </a:t>
            </a:r>
            <a:r>
              <a:rPr kumimoji="1" lang="en-US" altLang="ko-KR" dirty="0"/>
              <a:t>hard negative</a:t>
            </a:r>
            <a:r>
              <a:rPr kumimoji="1" lang="ko-KR" altLang="en-US" dirty="0"/>
              <a:t>가 필요하기 때문에 </a:t>
            </a:r>
            <a:r>
              <a:rPr kumimoji="1" lang="en-US" altLang="ko-KR" dirty="0" err="1"/>
              <a:t>FlagEmbedding</a:t>
            </a:r>
            <a:r>
              <a:rPr kumimoji="1" lang="ko-KR" altLang="en-US" dirty="0"/>
              <a:t>의 </a:t>
            </a:r>
            <a:r>
              <a:rPr kumimoji="1" lang="en-US" altLang="ko-KR" dirty="0" err="1"/>
              <a:t>hardnegative</a:t>
            </a:r>
            <a:r>
              <a:rPr kumimoji="1" lang="en-US" altLang="ko-KR" dirty="0"/>
              <a:t> </a:t>
            </a:r>
            <a:r>
              <a:rPr kumimoji="1" lang="en-US" altLang="ko-KR" dirty="0" err="1"/>
              <a:t>minin</a:t>
            </a:r>
            <a:r>
              <a:rPr kumimoji="1" lang="ko-KR" altLang="en-US" dirty="0"/>
              <a:t>을 이용하여 </a:t>
            </a:r>
            <a:r>
              <a:rPr kumimoji="1" lang="en-US" altLang="ko-KR" dirty="0"/>
              <a:t>hard negative</a:t>
            </a:r>
            <a:r>
              <a:rPr kumimoji="1" lang="ko-KR" altLang="en-US" dirty="0" err="1"/>
              <a:t>를</a:t>
            </a:r>
            <a:r>
              <a:rPr kumimoji="1" lang="ko-KR" altLang="en-US" dirty="0"/>
              <a:t> 추출하였다</a:t>
            </a:r>
            <a:r>
              <a:rPr kumimoji="1"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4292F"/>
                </a:solidFill>
                <a:effectLst/>
                <a:highlight>
                  <a:srgbClr val="FFFFFF"/>
                </a:highlight>
                <a:latin typeface="Noto Sans KR"/>
              </a:rPr>
              <a:t>range_for_sampling</a:t>
            </a:r>
            <a:r>
              <a:rPr lang="ko-KR" altLang="en-US" b="0" i="0" dirty="0">
                <a:solidFill>
                  <a:srgbClr val="24292F"/>
                </a:solidFill>
                <a:effectLst/>
                <a:highlight>
                  <a:srgbClr val="FFFFFF"/>
                </a:highlight>
                <a:latin typeface="Noto Sans KR"/>
              </a:rPr>
              <a:t>는</a:t>
            </a:r>
            <a:r>
              <a:rPr lang="en-US" altLang="ko-KR" b="0" i="0" dirty="0">
                <a:solidFill>
                  <a:srgbClr val="24292F"/>
                </a:solidFill>
                <a:effectLst/>
                <a:highlight>
                  <a:srgbClr val="FFFFFF"/>
                </a:highlight>
                <a:latin typeface="Noto Sans KR"/>
              </a:rPr>
              <a:t> </a:t>
            </a:r>
            <a:r>
              <a:rPr lang="ko-KR" altLang="en-US" b="0" i="0" dirty="0">
                <a:solidFill>
                  <a:srgbClr val="24292F"/>
                </a:solidFill>
                <a:effectLst/>
                <a:highlight>
                  <a:srgbClr val="FFFFFF"/>
                </a:highlight>
                <a:latin typeface="Noto Sans KR"/>
              </a:rPr>
              <a:t>네거티브를 </a:t>
            </a:r>
            <a:r>
              <a:rPr lang="ko-KR" altLang="en-US" b="0" i="0" dirty="0" err="1">
                <a:solidFill>
                  <a:srgbClr val="24292F"/>
                </a:solidFill>
                <a:effectLst/>
                <a:highlight>
                  <a:srgbClr val="FFFFFF"/>
                </a:highlight>
                <a:latin typeface="Noto Sans KR"/>
              </a:rPr>
              <a:t>샘플링할</a:t>
            </a:r>
            <a:r>
              <a:rPr lang="ko-KR" altLang="en-US" b="0" i="0" dirty="0">
                <a:solidFill>
                  <a:srgbClr val="24292F"/>
                </a:solidFill>
                <a:effectLst/>
                <a:highlight>
                  <a:srgbClr val="FFFFFF"/>
                </a:highlight>
                <a:latin typeface="Noto Sans KR"/>
              </a:rPr>
              <a:t> 범위이다</a:t>
            </a:r>
            <a:r>
              <a:rPr lang="en-US" altLang="ko-KR" b="0" i="0" dirty="0">
                <a:solidFill>
                  <a:srgbClr val="24292F"/>
                </a:solidFill>
                <a:effectLst/>
                <a:highlight>
                  <a:srgbClr val="FFFFFF"/>
                </a:highlight>
                <a:latin typeface="Noto Sans KR"/>
              </a:rPr>
              <a:t>. </a:t>
            </a:r>
            <a:r>
              <a:rPr lang="ko-KR" altLang="en-US" b="0" i="0" dirty="0">
                <a:solidFill>
                  <a:srgbClr val="24292F"/>
                </a:solidFill>
                <a:effectLst/>
                <a:highlight>
                  <a:srgbClr val="FFFFFF"/>
                </a:highlight>
                <a:latin typeface="Noto Sans KR"/>
              </a:rPr>
              <a:t>예를 들어</a:t>
            </a:r>
            <a:r>
              <a:rPr lang="en-US" altLang="ko-KR" b="0" i="0" dirty="0">
                <a:solidFill>
                  <a:srgbClr val="24292F"/>
                </a:solidFill>
                <a:effectLst/>
                <a:highlight>
                  <a:srgbClr val="FFFFFF"/>
                </a:highlight>
                <a:latin typeface="Noto Sans KR"/>
              </a:rPr>
              <a:t>, 14-200</a:t>
            </a:r>
            <a:r>
              <a:rPr lang="ko-KR" altLang="en-US" b="0" i="0" dirty="0">
                <a:solidFill>
                  <a:srgbClr val="24292F"/>
                </a:solidFill>
                <a:effectLst/>
                <a:highlight>
                  <a:srgbClr val="FFFFFF"/>
                </a:highlight>
                <a:latin typeface="Noto Sans KR"/>
              </a:rPr>
              <a:t>은 상위</a:t>
            </a:r>
            <a:r>
              <a:rPr lang="en-US" altLang="ko-KR" b="0" i="0" dirty="0">
                <a:solidFill>
                  <a:srgbClr val="24292F"/>
                </a:solidFill>
                <a:effectLst/>
                <a:highlight>
                  <a:srgbClr val="FFFFFF"/>
                </a:highlight>
                <a:latin typeface="Noto Sans KR"/>
              </a:rPr>
              <a:t>142</a:t>
            </a:r>
            <a:r>
              <a:rPr lang="ko-KR" altLang="en-US" b="0" i="0" dirty="0">
                <a:solidFill>
                  <a:srgbClr val="24292F"/>
                </a:solidFill>
                <a:effectLst/>
                <a:highlight>
                  <a:srgbClr val="FFFFFF"/>
                </a:highlight>
                <a:latin typeface="Noto Sans KR"/>
              </a:rPr>
              <a:t>위부터 </a:t>
            </a:r>
            <a:r>
              <a:rPr lang="en-US" altLang="ko-KR" b="0" i="0" dirty="0">
                <a:solidFill>
                  <a:srgbClr val="24292F"/>
                </a:solidFill>
                <a:effectLst/>
                <a:highlight>
                  <a:srgbClr val="FFFFFF"/>
                </a:highlight>
                <a:latin typeface="Noto Sans KR"/>
              </a:rPr>
              <a:t>200</a:t>
            </a:r>
            <a:r>
              <a:rPr lang="ko-KR" altLang="en-US" b="0" i="0" dirty="0">
                <a:solidFill>
                  <a:srgbClr val="24292F"/>
                </a:solidFill>
                <a:effectLst/>
                <a:highlight>
                  <a:srgbClr val="FFFFFF"/>
                </a:highlight>
                <a:latin typeface="Noto Sans KR"/>
              </a:rPr>
              <a:t>위의 문서 중에서 </a:t>
            </a:r>
            <a:r>
              <a:rPr lang="en-US" altLang="ko-KR" b="0" i="0" dirty="0" err="1">
                <a:solidFill>
                  <a:srgbClr val="24292F"/>
                </a:solidFill>
                <a:effectLst/>
                <a:highlight>
                  <a:srgbClr val="FFFFFF"/>
                </a:highlight>
                <a:latin typeface="Noto Sans KR"/>
              </a:rPr>
              <a:t>negative_number</a:t>
            </a:r>
            <a:r>
              <a:rPr lang="ko-KR" altLang="en-US" b="0" i="0" dirty="0">
                <a:solidFill>
                  <a:srgbClr val="24292F"/>
                </a:solidFill>
                <a:effectLst/>
                <a:highlight>
                  <a:srgbClr val="FFFFFF"/>
                </a:highlight>
                <a:latin typeface="Noto Sans KR"/>
              </a:rPr>
              <a:t>만큼의 네거티브를 </a:t>
            </a:r>
            <a:r>
              <a:rPr lang="ko-KR" altLang="en-US" b="0" i="0" dirty="0" err="1">
                <a:solidFill>
                  <a:srgbClr val="24292F"/>
                </a:solidFill>
                <a:effectLst/>
                <a:highlight>
                  <a:srgbClr val="FFFFFF"/>
                </a:highlight>
                <a:latin typeface="Noto Sans KR"/>
              </a:rPr>
              <a:t>샘플링한다는</a:t>
            </a:r>
            <a:r>
              <a:rPr lang="ko-KR" altLang="en-US" b="0" i="0" dirty="0">
                <a:solidFill>
                  <a:srgbClr val="24292F"/>
                </a:solidFill>
                <a:effectLst/>
                <a:highlight>
                  <a:srgbClr val="FFFFFF"/>
                </a:highlight>
                <a:latin typeface="Noto Sans KR"/>
              </a:rPr>
              <a:t> 의미입니다</a:t>
            </a:r>
            <a:r>
              <a:rPr lang="en-US" altLang="ko-KR" b="0" i="0" dirty="0">
                <a:solidFill>
                  <a:srgbClr val="24292F"/>
                </a:solidFill>
                <a:effectLst/>
                <a:highlight>
                  <a:srgbClr val="FFFFFF"/>
                </a:highlight>
                <a:latin typeface="Noto Sans KR"/>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24292F"/>
                </a:solidFill>
                <a:effectLst/>
                <a:highlight>
                  <a:srgbClr val="FFFFFF"/>
                </a:highlight>
                <a:latin typeface="Noto Sans KR"/>
              </a:rPr>
              <a:t>네거티브의 난이도를 낮추기 위해 더 큰 값을 설정할 수 있습니다</a:t>
            </a:r>
            <a:r>
              <a:rPr lang="en-US" altLang="ko-KR" b="1" i="0" dirty="0">
                <a:solidFill>
                  <a:srgbClr val="24292F"/>
                </a:solidFill>
                <a:effectLst/>
                <a:highlight>
                  <a:srgbClr val="FFFFFF"/>
                </a:highlight>
                <a:latin typeface="Noto Sans KR"/>
              </a:rPr>
              <a:t>. </a:t>
            </a:r>
            <a:r>
              <a:rPr lang="ko-KR" altLang="en-US" b="1" i="0" dirty="0">
                <a:solidFill>
                  <a:srgbClr val="24292F"/>
                </a:solidFill>
                <a:effectLst/>
                <a:highlight>
                  <a:srgbClr val="FFFFFF"/>
                </a:highlight>
                <a:latin typeface="Noto Sans KR"/>
              </a:rPr>
              <a:t>예를</a:t>
            </a:r>
            <a:r>
              <a:rPr lang="en-US" altLang="ko-KR" b="1" i="0" dirty="0">
                <a:solidFill>
                  <a:srgbClr val="24292F"/>
                </a:solidFill>
                <a:effectLst/>
                <a:highlight>
                  <a:srgbClr val="FFFFFF"/>
                </a:highlight>
                <a:latin typeface="Noto Sans KR"/>
              </a:rPr>
              <a:t> </a:t>
            </a:r>
            <a:r>
              <a:rPr lang="ko-KR" altLang="en-US" b="1" i="0" dirty="0">
                <a:solidFill>
                  <a:srgbClr val="24292F"/>
                </a:solidFill>
                <a:effectLst/>
                <a:highlight>
                  <a:srgbClr val="FFFFFF"/>
                </a:highlight>
                <a:latin typeface="Noto Sans KR"/>
              </a:rPr>
              <a:t>상위 </a:t>
            </a:r>
            <a:r>
              <a:rPr lang="en-US" altLang="ko-KR" b="1" i="0" dirty="0">
                <a:solidFill>
                  <a:srgbClr val="24292F"/>
                </a:solidFill>
                <a:effectLst/>
                <a:highlight>
                  <a:srgbClr val="FFFFFF"/>
                </a:highlight>
                <a:latin typeface="Noto Sans KR"/>
              </a:rPr>
              <a:t>60-300</a:t>
            </a:r>
            <a:r>
              <a:rPr lang="ko-KR" altLang="en-US" b="1" i="0" dirty="0">
                <a:solidFill>
                  <a:srgbClr val="24292F"/>
                </a:solidFill>
                <a:effectLst/>
                <a:highlight>
                  <a:srgbClr val="FFFFFF"/>
                </a:highlight>
                <a:latin typeface="Noto Sans KR"/>
              </a:rPr>
              <a:t>위 문서에서 네거티브를 </a:t>
            </a:r>
            <a:r>
              <a:rPr lang="ko-KR" altLang="en-US" b="1" i="0" dirty="0" err="1">
                <a:solidFill>
                  <a:srgbClr val="24292F"/>
                </a:solidFill>
                <a:effectLst/>
                <a:highlight>
                  <a:srgbClr val="FFFFFF"/>
                </a:highlight>
                <a:latin typeface="Noto Sans KR"/>
              </a:rPr>
              <a:t>샘플링하려면</a:t>
            </a:r>
            <a:r>
              <a:rPr lang="ko-KR" altLang="en-US" b="1" i="0" dirty="0">
                <a:solidFill>
                  <a:srgbClr val="24292F"/>
                </a:solidFill>
                <a:effectLst/>
                <a:highlight>
                  <a:srgbClr val="FFFFFF"/>
                </a:highlight>
                <a:latin typeface="Noto Sans KR"/>
              </a:rPr>
              <a:t> </a:t>
            </a:r>
            <a:r>
              <a:rPr lang="en-US" altLang="ko-KR" b="1" i="0" dirty="0">
                <a:solidFill>
                  <a:srgbClr val="24292F"/>
                </a:solidFill>
                <a:effectLst/>
                <a:highlight>
                  <a:srgbClr val="FFFFFF"/>
                </a:highlight>
                <a:latin typeface="Noto Sans KR"/>
              </a:rPr>
              <a:t>60-300</a:t>
            </a:r>
            <a:r>
              <a:rPr lang="ko-KR" altLang="en-US" b="1" i="0" dirty="0" err="1">
                <a:solidFill>
                  <a:srgbClr val="24292F"/>
                </a:solidFill>
                <a:effectLst/>
                <a:highlight>
                  <a:srgbClr val="FFFFFF"/>
                </a:highlight>
                <a:latin typeface="Noto Sans KR"/>
              </a:rPr>
              <a:t>으로</a:t>
            </a:r>
            <a:r>
              <a:rPr lang="ko-KR" altLang="en-US" b="1" i="0" dirty="0">
                <a:solidFill>
                  <a:srgbClr val="24292F"/>
                </a:solidFill>
                <a:effectLst/>
                <a:highlight>
                  <a:srgbClr val="FFFFFF"/>
                </a:highlight>
                <a:latin typeface="Noto Sans KR"/>
              </a:rPr>
              <a:t> 설정할 수 있습니다</a:t>
            </a:r>
            <a:r>
              <a:rPr lang="en-US" altLang="ko-KR" b="1" i="0" dirty="0">
                <a:solidFill>
                  <a:srgbClr val="24292F"/>
                </a:solidFill>
                <a:effectLst/>
                <a:highlight>
                  <a:srgbClr val="FFFFFF"/>
                </a:highlight>
                <a:latin typeface="Noto Sans KR"/>
              </a:rPr>
              <a:t>.</a:t>
            </a:r>
            <a:endParaRPr lang="ko-KR" altLang="en-US" b="0" i="0" dirty="0">
              <a:solidFill>
                <a:srgbClr val="24292F"/>
              </a:solidFill>
              <a:effectLst/>
              <a:highlight>
                <a:srgbClr val="FFFFFF"/>
              </a:highlight>
              <a:latin typeface="Noto Sans KR"/>
            </a:endParaRPr>
          </a:p>
          <a:p>
            <a:endParaRPr kumimoji="1" lang="en-US" altLang="ko-KR" dirty="0"/>
          </a:p>
          <a:p>
            <a:r>
              <a:rPr lang="en-US" altLang="ko-KR" dirty="0"/>
              <a:t>For training, hard negatives are necessary, so we used the hard negative mining method from </a:t>
            </a:r>
            <a:r>
              <a:rPr lang="en-US" altLang="ko-KR" dirty="0" err="1"/>
              <a:t>FlagEmbedding</a:t>
            </a:r>
            <a:r>
              <a:rPr lang="en-US" altLang="ko-KR" dirty="0"/>
              <a:t> to extract hard negatives.</a:t>
            </a:r>
          </a:p>
          <a:p>
            <a:r>
              <a:rPr lang="en-US" altLang="ko-KR" dirty="0"/>
              <a:t>The </a:t>
            </a:r>
            <a:r>
              <a:rPr lang="en-US" altLang="ko-KR" dirty="0" err="1"/>
              <a:t>range_for_sampling</a:t>
            </a:r>
            <a:r>
              <a:rPr lang="en-US" altLang="ko-KR" dirty="0"/>
              <a:t> parameter defines the range from which negatives will be sampled. For example, a range of 14-200 means that negatives are sampled from documents ranked between 14th and 200th, selecting a number of negatives specified by </a:t>
            </a:r>
            <a:r>
              <a:rPr lang="en-US" altLang="ko-KR" dirty="0" err="1"/>
              <a:t>negative_number</a:t>
            </a:r>
            <a:r>
              <a:rPr lang="en-US" altLang="ko-KR" dirty="0"/>
              <a:t>.</a:t>
            </a:r>
          </a:p>
          <a:p>
            <a:r>
              <a:rPr lang="en-US" altLang="ko-KR" dirty="0"/>
              <a:t>To lower the difficulty of negatives, you can set a larger range. For instance, to sample negatives from documents ranked between 60th and 300th, you can set the range to 60-300.</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12</a:t>
            </a:fld>
            <a:endParaRPr kumimoji="1" lang="ko-KR" altLang="en-US"/>
          </a:p>
        </p:txBody>
      </p:sp>
    </p:spTree>
    <p:extLst>
      <p:ext uri="{BB962C8B-B14F-4D97-AF65-F5344CB8AC3E}">
        <p14:creationId xmlns:p14="http://schemas.microsoft.com/office/powerpoint/2010/main" val="70352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4292F"/>
                </a:solidFill>
                <a:effectLst/>
                <a:highlight>
                  <a:srgbClr val="FFFFFF"/>
                </a:highlight>
                <a:latin typeface="Noto Sans KR"/>
              </a:rPr>
              <a:t> </a:t>
            </a:r>
            <a:r>
              <a:rPr lang="ko-KR" altLang="en-US" b="0" i="0" dirty="0">
                <a:solidFill>
                  <a:srgbClr val="24292F"/>
                </a:solidFill>
                <a:effectLst/>
                <a:highlight>
                  <a:srgbClr val="FFFFFF"/>
                </a:highlight>
                <a:latin typeface="Noto Sans KR"/>
              </a:rPr>
              <a:t>위의 결과는 </a:t>
            </a:r>
            <a:r>
              <a:rPr lang="en-US" altLang="ko-KR" b="0" i="0" dirty="0">
                <a:solidFill>
                  <a:srgbClr val="24292F"/>
                </a:solidFill>
                <a:effectLst/>
                <a:highlight>
                  <a:srgbClr val="FFFFFF"/>
                </a:highlight>
                <a:latin typeface="Noto Sans KR"/>
              </a:rPr>
              <a:t>negative mining</a:t>
            </a:r>
            <a:r>
              <a:rPr lang="ko-KR" altLang="en-US" b="0" i="0" dirty="0">
                <a:solidFill>
                  <a:srgbClr val="24292F"/>
                </a:solidFill>
                <a:effectLst/>
                <a:highlight>
                  <a:srgbClr val="FFFFFF"/>
                </a:highlight>
                <a:latin typeface="Noto Sans KR"/>
              </a:rPr>
              <a:t>의 결과입니다</a:t>
            </a:r>
            <a:r>
              <a:rPr lang="en-US" altLang="ko-KR" b="0" i="0" dirty="0">
                <a:solidFill>
                  <a:srgbClr val="24292F"/>
                </a:solidFill>
                <a:effectLst/>
                <a:highlight>
                  <a:srgbClr val="FFFFFF"/>
                </a:highlight>
                <a:latin typeface="Noto Sans KR"/>
              </a:rPr>
              <a:t>.</a:t>
            </a:r>
          </a:p>
          <a:p>
            <a:r>
              <a:rPr lang="en-US" altLang="ko-KR" b="0" i="0" dirty="0">
                <a:solidFill>
                  <a:srgbClr val="24292F"/>
                </a:solidFill>
                <a:effectLst/>
                <a:highlight>
                  <a:srgbClr val="FFFFFF"/>
                </a:highlight>
                <a:latin typeface="Noto Sans KR"/>
              </a:rPr>
              <a:t>"query"</a:t>
            </a:r>
            <a:r>
              <a:rPr lang="ko-KR" altLang="en-US" b="0" i="0" dirty="0">
                <a:solidFill>
                  <a:srgbClr val="24292F"/>
                </a:solidFill>
                <a:effectLst/>
                <a:highlight>
                  <a:srgbClr val="FFFFFF"/>
                </a:highlight>
                <a:latin typeface="Noto Sans KR"/>
              </a:rPr>
              <a:t>는 검색어</a:t>
            </a:r>
            <a:r>
              <a:rPr lang="en-US" altLang="ko-KR" b="0" i="0" dirty="0">
                <a:solidFill>
                  <a:srgbClr val="24292F"/>
                </a:solidFill>
                <a:effectLst/>
                <a:highlight>
                  <a:srgbClr val="FFFFFF"/>
                </a:highlight>
                <a:latin typeface="Noto Sans KR"/>
              </a:rPr>
              <a:t>, "pos"</a:t>
            </a:r>
            <a:r>
              <a:rPr lang="ko-KR" altLang="en-US" b="0" i="0" dirty="0">
                <a:solidFill>
                  <a:srgbClr val="24292F"/>
                </a:solidFill>
                <a:effectLst/>
                <a:highlight>
                  <a:srgbClr val="FFFFFF"/>
                </a:highlight>
                <a:latin typeface="Noto Sans KR"/>
              </a:rPr>
              <a:t>는 해당 검색어와 연관된 문서들이 포함된 리스트</a:t>
            </a:r>
            <a:r>
              <a:rPr lang="en-US" altLang="ko-KR" b="0" i="0" dirty="0">
                <a:solidFill>
                  <a:srgbClr val="24292F"/>
                </a:solidFill>
                <a:effectLst/>
                <a:highlight>
                  <a:srgbClr val="FFFFFF"/>
                </a:highlight>
                <a:latin typeface="Noto Sans KR"/>
              </a:rPr>
              <a:t>, "neg"</a:t>
            </a:r>
            <a:r>
              <a:rPr lang="ko-KR" altLang="en-US" b="0" i="0" dirty="0">
                <a:solidFill>
                  <a:srgbClr val="24292F"/>
                </a:solidFill>
                <a:effectLst/>
                <a:highlight>
                  <a:srgbClr val="FFFFFF"/>
                </a:highlight>
                <a:latin typeface="Noto Sans KR"/>
              </a:rPr>
              <a:t>는 해당 검색어와 연관되지 않은 문서들이 포함된 리스트가 됩니다</a:t>
            </a:r>
            <a:r>
              <a:rPr lang="en-US" altLang="ko-KR" b="0" i="0" dirty="0">
                <a:solidFill>
                  <a:srgbClr val="24292F"/>
                </a:solidFill>
                <a:effectLst/>
                <a:highlight>
                  <a:srgbClr val="FFFFFF"/>
                </a:highlight>
                <a:latin typeface="Noto Sans KR"/>
              </a:rPr>
              <a:t>.</a:t>
            </a:r>
          </a:p>
          <a:p>
            <a:endParaRPr kumimoji="1" lang="en-US" altLang="ko-KR" b="0" i="0" dirty="0">
              <a:solidFill>
                <a:srgbClr val="24292F"/>
              </a:solidFill>
              <a:effectLst/>
              <a:highlight>
                <a:srgbClr val="FFFFFF"/>
              </a:highlight>
              <a:latin typeface="Noto Sans KR"/>
            </a:endParaRPr>
          </a:p>
          <a:p>
            <a:r>
              <a:rPr lang="en-US" altLang="ko-KR" dirty="0"/>
              <a:t>The above results are the outcome of negative mining.</a:t>
            </a:r>
          </a:p>
          <a:p>
            <a:r>
              <a:rPr lang="en-US" altLang="ko-KR" dirty="0"/>
              <a:t>The "query" represents the search keyword, "pos" is a list of documents associated with the keyword, and "neg" is a list of documents unrelated to the keyword.</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13</a:t>
            </a:fld>
            <a:endParaRPr kumimoji="1" lang="ko-KR" altLang="en-US"/>
          </a:p>
        </p:txBody>
      </p:sp>
    </p:spTree>
    <p:extLst>
      <p:ext uri="{BB962C8B-B14F-4D97-AF65-F5344CB8AC3E}">
        <p14:creationId xmlns:p14="http://schemas.microsoft.com/office/powerpoint/2010/main" val="3271833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기존 모델이 너무 커서 </a:t>
            </a:r>
            <a:r>
              <a:rPr kumimoji="1" lang="en-US" altLang="ko-KR" dirty="0"/>
              <a:t>Out of memory </a:t>
            </a:r>
            <a:r>
              <a:rPr kumimoji="1" lang="ko-KR" altLang="en-US" dirty="0"/>
              <a:t>문제가 발생하였다</a:t>
            </a:r>
            <a:r>
              <a:rPr kumimoji="1" lang="en-US" altLang="ko-KR" dirty="0"/>
              <a:t>.</a:t>
            </a:r>
          </a:p>
          <a:p>
            <a:r>
              <a:rPr kumimoji="1" lang="ko-KR" altLang="en-US" dirty="0"/>
              <a:t>우리는 </a:t>
            </a:r>
            <a:r>
              <a:rPr kumimoji="1" lang="en-US" altLang="ko-KR" dirty="0"/>
              <a:t>multi-lingual</a:t>
            </a:r>
            <a:r>
              <a:rPr kumimoji="1" lang="ko-KR" altLang="en-US" dirty="0"/>
              <a:t>도 아니고 영어 데이터만 다루기 때문에 가장 작은 </a:t>
            </a:r>
            <a:r>
              <a:rPr kumimoji="1" lang="en-US" altLang="ko-KR" dirty="0"/>
              <a:t>SBERT </a:t>
            </a:r>
            <a:r>
              <a:rPr kumimoji="1" lang="ko-KR" altLang="en-US" dirty="0"/>
              <a:t>모델인 </a:t>
            </a:r>
            <a:r>
              <a:rPr kumimoji="1" lang="en-US" altLang="ko-KR" dirty="0"/>
              <a:t>BAAI</a:t>
            </a:r>
            <a:r>
              <a:rPr kumimoji="1" lang="ko-KR" altLang="en-US" dirty="0"/>
              <a:t>의 </a:t>
            </a:r>
            <a:r>
              <a:rPr kumimoji="1" lang="en-US" altLang="ko-KR" dirty="0"/>
              <a:t>bge-small-en-v1.5</a:t>
            </a:r>
            <a:r>
              <a:rPr kumimoji="1" lang="ko-KR" altLang="en-US" dirty="0"/>
              <a:t>의 가장 최신 버전을 </a:t>
            </a:r>
            <a:r>
              <a:rPr kumimoji="1" lang="ko-KR" altLang="en-US" dirty="0" err="1"/>
              <a:t>파인튜닝</a:t>
            </a:r>
            <a:r>
              <a:rPr kumimoji="1" lang="ko-KR" altLang="en-US" dirty="0"/>
              <a:t> 하였다</a:t>
            </a:r>
            <a:r>
              <a:rPr kumimoji="1" lang="en-US" altLang="ko-KR" dirty="0"/>
              <a:t>.</a:t>
            </a:r>
          </a:p>
          <a:p>
            <a:endParaRPr kumimoji="1" lang="en-US" altLang="ko-KR" dirty="0"/>
          </a:p>
          <a:p>
            <a:r>
              <a:rPr lang="en-US" altLang="ko-KR" dirty="0"/>
              <a:t>The original model was too large, causing out-of-memory issues.</a:t>
            </a:r>
          </a:p>
          <a:p>
            <a:r>
              <a:rPr lang="en-US" altLang="ko-KR" dirty="0"/>
              <a:t>Since we are not dealing with multi-lingual data and only working with English data, we fine-tuned the smallest SBERT model, the latest version of BAAI's bge-small-en-v1.5.</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14</a:t>
            </a:fld>
            <a:endParaRPr kumimoji="1" lang="ko-KR" altLang="en-US"/>
          </a:p>
        </p:txBody>
      </p:sp>
    </p:spTree>
    <p:extLst>
      <p:ext uri="{BB962C8B-B14F-4D97-AF65-F5344CB8AC3E}">
        <p14:creationId xmlns:p14="http://schemas.microsoft.com/office/powerpoint/2010/main" val="969480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bge-small-en-v1.5</a:t>
            </a:r>
            <a:r>
              <a:rPr kumimoji="1" lang="ko-KR" altLang="en-US" dirty="0"/>
              <a:t>는 </a:t>
            </a:r>
            <a:r>
              <a:rPr kumimoji="1" lang="en-US" altLang="ko-KR" dirty="0"/>
              <a:t>SBERT</a:t>
            </a:r>
            <a:r>
              <a:rPr kumimoji="1" lang="ko-KR" altLang="en-US" dirty="0"/>
              <a:t>에서 기존에 우수한 성능을 보였던 </a:t>
            </a:r>
            <a:r>
              <a:rPr kumimoji="1" lang="en-US" altLang="ko-KR" dirty="0"/>
              <a:t>BGE M3</a:t>
            </a:r>
            <a:r>
              <a:rPr kumimoji="1" lang="ko-KR" altLang="en-US" dirty="0"/>
              <a:t> 모델의 다른 버전으로 우리가 사용하는 모델은 </a:t>
            </a:r>
            <a:r>
              <a:rPr kumimoji="1" lang="en-US" altLang="ko-KR" dirty="0"/>
              <a:t>384 dimension</a:t>
            </a:r>
            <a:r>
              <a:rPr kumimoji="1" lang="ko-KR" altLang="en-US" dirty="0"/>
              <a:t>의 가장 작은 모델이다</a:t>
            </a:r>
            <a:r>
              <a:rPr kumimoji="1" lang="en-US" altLang="ko-KR" dirty="0"/>
              <a:t>.</a:t>
            </a:r>
          </a:p>
          <a:p>
            <a:r>
              <a:rPr kumimoji="1" lang="ko-KR" altLang="en-US" dirty="0"/>
              <a:t>위의 표에서 볼 수 있듯 </a:t>
            </a:r>
            <a:r>
              <a:rPr kumimoji="1" lang="en-US" altLang="ko-KR" dirty="0"/>
              <a:t>Sequence Length</a:t>
            </a:r>
            <a:r>
              <a:rPr kumimoji="1" lang="ko-KR" altLang="en-US" dirty="0"/>
              <a:t>의 제한이 </a:t>
            </a:r>
            <a:r>
              <a:rPr kumimoji="1" lang="en-US" altLang="ko-KR" dirty="0"/>
              <a:t>512</a:t>
            </a:r>
            <a:r>
              <a:rPr kumimoji="1" lang="ko-KR" altLang="en-US" dirty="0"/>
              <a:t>이기 때문에 앞의 </a:t>
            </a:r>
            <a:r>
              <a:rPr kumimoji="1" lang="ko-KR" altLang="en-US" dirty="0" err="1"/>
              <a:t>전처리</a:t>
            </a:r>
            <a:r>
              <a:rPr kumimoji="1" lang="ko-KR" altLang="en-US" dirty="0"/>
              <a:t> 과정이 필요했다</a:t>
            </a:r>
            <a:r>
              <a:rPr kumimoji="1" lang="en-US" altLang="ko-KR" dirty="0"/>
              <a:t>.</a:t>
            </a:r>
          </a:p>
          <a:p>
            <a:endParaRPr kumimoji="1" lang="en-US" altLang="ko-KR" dirty="0"/>
          </a:p>
          <a:p>
            <a:r>
              <a:rPr lang="en-US" altLang="ko-KR" dirty="0"/>
              <a:t>bge-small-en-v1.5 is another version of the BGE M3 model, which previously demonstrated excellent performance in SBERT. The model we are using is the smallest version with 384 dimensions.</a:t>
            </a:r>
          </a:p>
          <a:p>
            <a:r>
              <a:rPr lang="en-US" altLang="ko-KR" dirty="0"/>
              <a:t>As shown in the table, the sequence length is limited to 512, which necessitated the preprocessing steps described earlier.</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15</a:t>
            </a:fld>
            <a:endParaRPr kumimoji="1" lang="ko-KR" altLang="en-US"/>
          </a:p>
        </p:txBody>
      </p:sp>
    </p:spTree>
    <p:extLst>
      <p:ext uri="{BB962C8B-B14F-4D97-AF65-F5344CB8AC3E}">
        <p14:creationId xmlns:p14="http://schemas.microsoft.com/office/powerpoint/2010/main" val="257947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err="1"/>
              <a:t>fintune</a:t>
            </a:r>
            <a:r>
              <a:rPr kumimoji="1" lang="ko-KR" altLang="en-US" dirty="0"/>
              <a:t>할 때 배치 사이즈는 </a:t>
            </a:r>
            <a:r>
              <a:rPr kumimoji="1" lang="en-US" altLang="ko-KR" dirty="0"/>
              <a:t>32</a:t>
            </a:r>
            <a:r>
              <a:rPr kumimoji="1" lang="ko-KR" altLang="en-US" dirty="0"/>
              <a:t>로 두고 </a:t>
            </a:r>
            <a:r>
              <a:rPr kumimoji="1" lang="en-US" altLang="ko-KR" dirty="0"/>
              <a:t>epoch</a:t>
            </a:r>
            <a:r>
              <a:rPr kumimoji="1" lang="ko-KR" altLang="en-US" dirty="0" err="1"/>
              <a:t>를</a:t>
            </a:r>
            <a:r>
              <a:rPr kumimoji="1" lang="ko-KR" altLang="en-US" dirty="0"/>
              <a:t> </a:t>
            </a:r>
            <a:r>
              <a:rPr kumimoji="1" lang="en-US" altLang="ko-KR" dirty="0"/>
              <a:t>14</a:t>
            </a:r>
            <a:r>
              <a:rPr kumimoji="1" lang="ko-KR" altLang="en-US" dirty="0"/>
              <a:t>로 두었다</a:t>
            </a:r>
            <a:r>
              <a:rPr kumimoji="1" lang="en-US" altLang="ko-KR" dirty="0"/>
              <a:t>.</a:t>
            </a:r>
          </a:p>
          <a:p>
            <a:r>
              <a:rPr kumimoji="1" lang="ko-KR" altLang="en-US" dirty="0"/>
              <a:t>그 이상 했을 경우에는 </a:t>
            </a:r>
            <a:r>
              <a:rPr kumimoji="1" lang="en-US" altLang="ko-KR" dirty="0"/>
              <a:t>training</a:t>
            </a:r>
            <a:r>
              <a:rPr kumimoji="1" lang="ko-KR" altLang="en-US" dirty="0"/>
              <a:t> </a:t>
            </a:r>
            <a:r>
              <a:rPr kumimoji="1" lang="en-US" altLang="ko-KR" dirty="0"/>
              <a:t>loss</a:t>
            </a:r>
            <a:r>
              <a:rPr kumimoji="1" lang="ko-KR" altLang="en-US" dirty="0"/>
              <a:t>가 더이상 낮아지지</a:t>
            </a:r>
            <a:r>
              <a:rPr kumimoji="1" lang="en-US" altLang="ko-KR" dirty="0"/>
              <a:t> </a:t>
            </a:r>
            <a:r>
              <a:rPr kumimoji="1" lang="ko-KR" altLang="en-US" dirty="0"/>
              <a:t>않았고 </a:t>
            </a:r>
            <a:r>
              <a:rPr kumimoji="1" lang="ko-KR" altLang="en-US" dirty="0" err="1"/>
              <a:t>오버피팅이</a:t>
            </a:r>
            <a:r>
              <a:rPr kumimoji="1" lang="ko-KR" altLang="en-US" dirty="0"/>
              <a:t> 우려되었다</a:t>
            </a:r>
            <a:r>
              <a:rPr kumimoji="1" lang="en-US" altLang="ko-KR" dirty="0"/>
              <a:t>.</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16</a:t>
            </a:fld>
            <a:endParaRPr kumimoji="1" lang="ko-KR" altLang="en-US"/>
          </a:p>
        </p:txBody>
      </p:sp>
    </p:spTree>
    <p:extLst>
      <p:ext uri="{BB962C8B-B14F-4D97-AF65-F5344CB8AC3E}">
        <p14:creationId xmlns:p14="http://schemas.microsoft.com/office/powerpoint/2010/main" val="334093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이전의 발표에서 사용했던 예시이다</a:t>
            </a:r>
            <a:r>
              <a:rPr kumimoji="1" lang="en-US" altLang="ko-KR" dirty="0"/>
              <a:t>.</a:t>
            </a:r>
          </a:p>
          <a:p>
            <a:r>
              <a:rPr lang="en-US" altLang="ko-KR" dirty="0"/>
              <a:t>This is an example used in a previous presentation.</a:t>
            </a:r>
            <a:endParaRPr kumimoji="1" lang="ko-Kore-KR" altLang="en-US" dirty="0"/>
          </a:p>
        </p:txBody>
      </p:sp>
      <p:sp>
        <p:nvSpPr>
          <p:cNvPr id="4" name="슬라이드 번호 개체 틀 3"/>
          <p:cNvSpPr>
            <a:spLocks noGrp="1"/>
          </p:cNvSpPr>
          <p:nvPr>
            <p:ph type="sldNum" sz="quarter" idx="5"/>
          </p:nvPr>
        </p:nvSpPr>
        <p:spPr/>
        <p:txBody>
          <a:bodyPr/>
          <a:lstStyle/>
          <a:p>
            <a:fld id="{961C1C71-28FF-E04D-98E2-A5AACCF3B5CE}" type="slidenum">
              <a:rPr kumimoji="1" lang="ko-Kore-KR" altLang="en-US" smtClean="0"/>
              <a:t>17</a:t>
            </a:fld>
            <a:endParaRPr kumimoji="1" lang="ko-Kore-KR" altLang="en-US"/>
          </a:p>
        </p:txBody>
      </p:sp>
    </p:spTree>
    <p:extLst>
      <p:ext uri="{BB962C8B-B14F-4D97-AF65-F5344CB8AC3E}">
        <p14:creationId xmlns:p14="http://schemas.microsoft.com/office/powerpoint/2010/main" val="944624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이전 예시와 동일하게 </a:t>
            </a:r>
            <a:r>
              <a:rPr kumimoji="1" lang="ko-Kore-KR" altLang="en-US"/>
              <a:t>구형준 </a:t>
            </a:r>
            <a:r>
              <a:rPr kumimoji="1" lang="ko-Kore-KR" altLang="en-US" dirty="0"/>
              <a:t>교수님의 논문 키워드를 </a:t>
            </a:r>
            <a:r>
              <a:rPr kumimoji="1" lang="ko-Kore-KR" altLang="en-US"/>
              <a:t>중심으로 검색</a:t>
            </a:r>
            <a:r>
              <a:rPr kumimoji="1" lang="ko-KR" altLang="en-US"/>
              <a:t>을 해보았다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961C1C71-28FF-E04D-98E2-A5AACCF3B5CE}" type="slidenum">
              <a:rPr kumimoji="1" lang="ko-Kore-KR" altLang="en-US" smtClean="0"/>
              <a:t>18</a:t>
            </a:fld>
            <a:endParaRPr kumimoji="1" lang="ko-Kore-KR" altLang="en-US"/>
          </a:p>
        </p:txBody>
      </p:sp>
    </p:spTree>
    <p:extLst>
      <p:ext uri="{BB962C8B-B14F-4D97-AF65-F5344CB8AC3E}">
        <p14:creationId xmlns:p14="http://schemas.microsoft.com/office/powerpoint/2010/main" val="268829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좌측에 있는 결과가 </a:t>
            </a:r>
            <a:r>
              <a:rPr kumimoji="1" lang="ko-KR" altLang="en-US" dirty="0" err="1"/>
              <a:t>파인튜닝</a:t>
            </a:r>
            <a:r>
              <a:rPr kumimoji="1" lang="ko-KR" altLang="en-US" dirty="0"/>
              <a:t> 전이고 우측에 있는 표가 </a:t>
            </a:r>
            <a:r>
              <a:rPr kumimoji="1" lang="ko-KR" altLang="en-US" dirty="0" err="1"/>
              <a:t>파인튜닝</a:t>
            </a:r>
            <a:r>
              <a:rPr kumimoji="1" lang="ko-KR" altLang="en-US" dirty="0"/>
              <a:t> 후이다</a:t>
            </a:r>
            <a:r>
              <a:rPr kumimoji="1" lang="en-US" altLang="ko-KR" dirty="0"/>
              <a:t>. </a:t>
            </a:r>
            <a:r>
              <a:rPr kumimoji="1" lang="ko-KR" altLang="en-US" dirty="0"/>
              <a:t>더 높은 확률로 구형준 교수님을 검색하고 있었고 다른 </a:t>
            </a:r>
            <a:r>
              <a:rPr kumimoji="1" lang="ko-KR" altLang="en-US" dirty="0" err="1"/>
              <a:t>교수님들과의</a:t>
            </a:r>
            <a:r>
              <a:rPr kumimoji="1" lang="ko-KR" altLang="en-US" dirty="0"/>
              <a:t> 차이를 좀더 늘릴 수 있었다</a:t>
            </a:r>
            <a:r>
              <a:rPr kumimoji="1"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results on the left are before fine-tuning, while the table on the right shows the results after fine-tuning. The fine-tuned model was able to identify Professor Koo Hyung-Jun with a higher probability, and the distinction from other professors became more pronounced.</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19</a:t>
            </a:fld>
            <a:endParaRPr kumimoji="1" lang="ko-KR" altLang="en-US"/>
          </a:p>
        </p:txBody>
      </p:sp>
    </p:spTree>
    <p:extLst>
      <p:ext uri="{BB962C8B-B14F-4D97-AF65-F5344CB8AC3E}">
        <p14:creationId xmlns:p14="http://schemas.microsoft.com/office/powerpoint/2010/main" val="304216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backend</a:t>
            </a:r>
            <a:r>
              <a:rPr lang="ko-KR" altLang="en-US" dirty="0"/>
              <a:t>에서는 </a:t>
            </a:r>
            <a:r>
              <a:rPr lang="en-US" altLang="ko-KR" dirty="0"/>
              <a:t>tagging</a:t>
            </a:r>
            <a:r>
              <a:rPr lang="ko-KR" altLang="en-US" dirty="0"/>
              <a:t>작업을 완료했습니다</a:t>
            </a:r>
            <a:r>
              <a:rPr lang="en-US" altLang="ko-KR" dirty="0"/>
              <a:t>. tagging</a:t>
            </a:r>
            <a:r>
              <a:rPr lang="ko-KR" altLang="en-US" dirty="0"/>
              <a:t>작업을 위해서는 먼저 논문에 관련된 </a:t>
            </a:r>
            <a:r>
              <a:rPr lang="en-US" altLang="ko-KR" dirty="0"/>
              <a:t>tag</a:t>
            </a:r>
            <a:r>
              <a:rPr lang="ko-KR" altLang="en-US" dirty="0"/>
              <a:t>를 수집해야 했습니다</a:t>
            </a:r>
            <a:r>
              <a:rPr lang="en-US" altLang="ko-KR" dirty="0"/>
              <a:t>. </a:t>
            </a:r>
            <a:r>
              <a:rPr lang="ko-KR" altLang="en-US" dirty="0"/>
              <a:t>이를 위해서 </a:t>
            </a:r>
            <a:r>
              <a:rPr lang="en-US" altLang="ko-KR" dirty="0" err="1"/>
              <a:t>gpt</a:t>
            </a:r>
            <a:r>
              <a:rPr lang="en-US" altLang="ko-KR" dirty="0"/>
              <a:t> prompt engineering</a:t>
            </a:r>
            <a:r>
              <a:rPr lang="ko-KR" altLang="en-US" dirty="0"/>
              <a:t>을 사용했습니다</a:t>
            </a:r>
            <a:r>
              <a:rPr lang="en-US" altLang="ko-KR" dirty="0"/>
              <a:t>. </a:t>
            </a:r>
            <a:r>
              <a:rPr lang="ko-KR" altLang="en-US" dirty="0"/>
              <a:t>각 논문의 초록을 </a:t>
            </a:r>
            <a:r>
              <a:rPr lang="en-US" altLang="ko-KR" dirty="0" err="1"/>
              <a:t>gpt</a:t>
            </a:r>
            <a:r>
              <a:rPr lang="ko-KR" altLang="en-US" dirty="0"/>
              <a:t>에게 보여주고 해당 논문의 분야를 획득하는 방식으로 약 </a:t>
            </a:r>
            <a:r>
              <a:rPr lang="en-US" altLang="ko-KR" dirty="0"/>
              <a:t>3500</a:t>
            </a:r>
            <a:r>
              <a:rPr lang="ko-KR" altLang="en-US" dirty="0"/>
              <a:t>개의 </a:t>
            </a:r>
            <a:r>
              <a:rPr lang="en-US" altLang="ko-KR" dirty="0"/>
              <a:t>computer science </a:t>
            </a:r>
            <a:r>
              <a:rPr lang="ko-KR" altLang="en-US" dirty="0"/>
              <a:t>관련 </a:t>
            </a:r>
            <a:r>
              <a:rPr lang="en-US" altLang="ko-KR" dirty="0"/>
              <a:t>tag</a:t>
            </a:r>
            <a:r>
              <a:rPr lang="ko-KR" altLang="en-US" dirty="0"/>
              <a:t>를 얻을 수 있었습니다</a:t>
            </a:r>
            <a:r>
              <a:rPr lang="en-US" altLang="ko-KR" dirty="0"/>
              <a:t>.</a:t>
            </a:r>
          </a:p>
          <a:p>
            <a:endParaRPr lang="en-US" altLang="ko-KR" dirty="0"/>
          </a:p>
          <a:p>
            <a:r>
              <a:rPr lang="en-US" altLang="ko-KR" dirty="0"/>
              <a:t>In the backend, we have completed the tagging process. To carry out the tagging, we first needed to collect tags related to the papers. For this, we utilized GPT prompt engineering. By providing the abstracts of each paper to GPT, we were able to extract approximately 3,500 computer science-related tags.</a:t>
            </a:r>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2</a:t>
            </a:fld>
            <a:endParaRPr kumimoji="1" lang="ko-KR" altLang="en-US"/>
          </a:p>
        </p:txBody>
      </p:sp>
    </p:spTree>
    <p:extLst>
      <p:ext uri="{BB962C8B-B14F-4D97-AF65-F5344CB8AC3E}">
        <p14:creationId xmlns:p14="http://schemas.microsoft.com/office/powerpoint/2010/main" val="3085180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기존 모델과 파인 튜닝 된 모델이 낸 결과를 비교해 보았다</a:t>
            </a:r>
            <a:r>
              <a:rPr kumimoji="1" lang="en-US" altLang="ko-KR" dirty="0"/>
              <a:t>.</a:t>
            </a:r>
            <a:r>
              <a:rPr kumimoji="1" lang="ko-KR" altLang="en-US" dirty="0"/>
              <a:t> </a:t>
            </a:r>
            <a:r>
              <a:rPr kumimoji="1" lang="en-US" altLang="ko-KR" dirty="0"/>
              <a:t>negative pair</a:t>
            </a:r>
            <a:r>
              <a:rPr kumimoji="1" lang="ko-KR" altLang="en-US" dirty="0"/>
              <a:t>와 </a:t>
            </a:r>
            <a:r>
              <a:rPr kumimoji="1" lang="en-US" altLang="ko-KR" dirty="0"/>
              <a:t>positive pair</a:t>
            </a:r>
            <a:r>
              <a:rPr kumimoji="1" lang="ko-KR" altLang="en-US" dirty="0"/>
              <a:t>간의 차가 </a:t>
            </a:r>
            <a:r>
              <a:rPr kumimoji="1" lang="ko-KR" altLang="en-US" dirty="0" err="1"/>
              <a:t>파인튜닝</a:t>
            </a:r>
            <a:r>
              <a:rPr kumimoji="1" lang="ko-KR" altLang="en-US" dirty="0"/>
              <a:t> 된 모델에서 더 높게 나타남을 확인할 수 있었다</a:t>
            </a:r>
            <a:r>
              <a:rPr kumimoji="1"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compared the results of the original model with the fine-tuned model. It was observed that the difference between negative pairs and positive pairs was greater in the fine-tuned model.</a:t>
            </a:r>
          </a:p>
          <a:p>
            <a:endParaRPr kumimoji="1" lang="ko-KR" altLang="en-US" dirty="0"/>
          </a:p>
        </p:txBody>
      </p:sp>
      <p:sp>
        <p:nvSpPr>
          <p:cNvPr id="4" name="슬라이드 번호 개체 틀 3"/>
          <p:cNvSpPr>
            <a:spLocks noGrp="1"/>
          </p:cNvSpPr>
          <p:nvPr>
            <p:ph type="sldNum" sz="quarter" idx="5"/>
          </p:nvPr>
        </p:nvSpPr>
        <p:spPr/>
        <p:txBody>
          <a:bodyPr/>
          <a:lstStyle/>
          <a:p>
            <a:fld id="{94F6CDE2-6BF4-934B-A7AB-CB002DAAECE1}" type="slidenum">
              <a:rPr kumimoji="1" lang="ko-KR" altLang="en-US" smtClean="0"/>
              <a:t>20</a:t>
            </a:fld>
            <a:endParaRPr kumimoji="1" lang="ko-KR" altLang="en-US"/>
          </a:p>
        </p:txBody>
      </p:sp>
    </p:spTree>
    <p:extLst>
      <p:ext uri="{BB962C8B-B14F-4D97-AF65-F5344CB8AC3E}">
        <p14:creationId xmlns:p14="http://schemas.microsoft.com/office/powerpoint/2010/main" val="72261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4A0D5-9BD7-D36F-05AD-B844C8F4F657}"/>
              </a:ext>
            </a:extLst>
          </p:cNvPr>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latinLnBrk="1" hangingPunct="1">
              <a:lnSpc>
                <a:spcPct val="100000"/>
              </a:lnSpc>
              <a:spcBef>
                <a:spcPts val="0"/>
              </a:spcBef>
              <a:spcAft>
                <a:spcPts val="0"/>
              </a:spcAft>
              <a:buClrTx/>
              <a:buFontTx/>
              <a:buNone/>
              <a:defRPr/>
            </a:pPr>
            <a:endParaRPr lang="ko-KR" altLang="en-US"/>
          </a:p>
        </p:txBody>
      </p:sp>
      <p:sp>
        <p:nvSpPr>
          <p:cNvPr id="4" name="슬라이드 번호 개체 틀 3">
            <a:extLst>
              <a:ext uri="{FF2B5EF4-FFF2-40B4-BE49-F238E27FC236}">
                <a16:creationId xmlns:a16="http://schemas.microsoft.com/office/drawing/2014/main" id="{4D2A3356-63F6-9E17-5E83-955EA3852E44}"/>
              </a:ext>
            </a:extLst>
          </p:cNvPr>
          <p:cNvSpPr>
            <a:spLocks noGrp="1"/>
          </p:cNvSpPr>
          <p:nvPr>
            <p:ph type="sldNum" sz="quarter" idx="5"/>
          </p:nvPr>
        </p:nvSpPr>
        <p:spPr/>
        <p:txBody>
          <a:bodyPr/>
          <a:lstStyle/>
          <a:p>
            <a:fld id="{EFADC250-9BCE-4B0F-9C04-FBD11550DF40}" type="slidenum">
              <a:rPr lang="ko-KR" altLang="en-US" smtClean="0"/>
              <a:t>21</a:t>
            </a:fld>
            <a:endParaRPr lang="ko-KR" altLang="en-US"/>
          </a:p>
        </p:txBody>
      </p:sp>
    </p:spTree>
    <p:extLst>
      <p:ext uri="{BB962C8B-B14F-4D97-AF65-F5344CB8AC3E}">
        <p14:creationId xmlns:p14="http://schemas.microsoft.com/office/powerpoint/2010/main" val="77213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32C4A-449A-ADF1-184C-957F842856B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76491E-F09B-F1A5-470C-62DA87BEE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C24677-94EA-4E2F-34DD-313C215DBD20}"/>
              </a:ext>
            </a:extLst>
          </p:cNvPr>
          <p:cNvSpPr>
            <a:spLocks noGrp="1"/>
          </p:cNvSpPr>
          <p:nvPr>
            <p:ph type="body" idx="1"/>
          </p:nvPr>
        </p:nvSpPr>
        <p:spPr/>
        <p:txBody>
          <a:bodyPr/>
          <a:lstStyle/>
          <a:p>
            <a:pPr marL="0" marR="0" lvl="0" indent="0" algn="l" defTabSz="914400" rtl="0" eaLnBrk="1" latinLnBrk="1" hangingPunct="1">
              <a:lnSpc>
                <a:spcPct val="100000"/>
              </a:lnSpc>
              <a:spcBef>
                <a:spcPts val="0"/>
              </a:spcBef>
              <a:spcAft>
                <a:spcPts val="0"/>
              </a:spcAft>
              <a:buClrTx/>
              <a:buFontTx/>
              <a:buNone/>
              <a:defRPr/>
            </a:pPr>
            <a:endParaRPr lang="ko-KR" altLang="en-US"/>
          </a:p>
        </p:txBody>
      </p:sp>
      <p:sp>
        <p:nvSpPr>
          <p:cNvPr id="4" name="슬라이드 번호 개체 틀 3">
            <a:extLst>
              <a:ext uri="{FF2B5EF4-FFF2-40B4-BE49-F238E27FC236}">
                <a16:creationId xmlns:a16="http://schemas.microsoft.com/office/drawing/2014/main" id="{6B257883-675A-E131-B3D0-CC1CEEE9D424}"/>
              </a:ext>
            </a:extLst>
          </p:cNvPr>
          <p:cNvSpPr>
            <a:spLocks noGrp="1"/>
          </p:cNvSpPr>
          <p:nvPr>
            <p:ph type="sldNum" sz="quarter" idx="5"/>
          </p:nvPr>
        </p:nvSpPr>
        <p:spPr/>
        <p:txBody>
          <a:bodyPr/>
          <a:lstStyle/>
          <a:p>
            <a:fld id="{EFADC250-9BCE-4B0F-9C04-FBD11550DF40}" type="slidenum">
              <a:rPr lang="ko-KR" altLang="en-US" smtClean="0"/>
              <a:t>22</a:t>
            </a:fld>
            <a:endParaRPr lang="ko-KR" altLang="en-US"/>
          </a:p>
        </p:txBody>
      </p:sp>
    </p:spTree>
    <p:extLst>
      <p:ext uri="{BB962C8B-B14F-4D97-AF65-F5344CB8AC3E}">
        <p14:creationId xmlns:p14="http://schemas.microsoft.com/office/powerpoint/2010/main" val="329850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23</a:t>
            </a:fld>
            <a:endParaRPr lang="ko-KR" altLang="en-US"/>
          </a:p>
        </p:txBody>
      </p:sp>
    </p:spTree>
    <p:extLst>
      <p:ext uri="{BB962C8B-B14F-4D97-AF65-F5344CB8AC3E}">
        <p14:creationId xmlns:p14="http://schemas.microsoft.com/office/powerpoint/2010/main" val="158907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D4316-34A4-DB14-FE58-B7260B0533C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F07ED3-01F9-1490-9875-D68A305C2E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0DEA16-C350-CDD1-75DC-F32677DF4640}"/>
              </a:ext>
            </a:extLst>
          </p:cNvPr>
          <p:cNvSpPr>
            <a:spLocks noGrp="1"/>
          </p:cNvSpPr>
          <p:nvPr>
            <p:ph type="body" idx="1"/>
          </p:nvPr>
        </p:nvSpPr>
        <p:spPr/>
        <p:txBody>
          <a:bodyPr/>
          <a:lstStyle/>
          <a:p>
            <a:r>
              <a:rPr lang="ko-KR" altLang="en-US" dirty="0"/>
              <a:t>그러나 이러한 </a:t>
            </a:r>
            <a:r>
              <a:rPr lang="en-US" altLang="ko-KR" dirty="0"/>
              <a:t>tag</a:t>
            </a:r>
            <a:r>
              <a:rPr lang="ko-KR" altLang="en-US" dirty="0"/>
              <a:t>를 모두 사용한다면 교수님의 </a:t>
            </a:r>
            <a:r>
              <a:rPr lang="en-US" altLang="ko-KR" dirty="0"/>
              <a:t>tag</a:t>
            </a:r>
            <a:r>
              <a:rPr lang="ko-KR" altLang="en-US" dirty="0"/>
              <a:t>가 모두 </a:t>
            </a:r>
            <a:r>
              <a:rPr lang="ko-KR" altLang="en-US" dirty="0" err="1"/>
              <a:t>동일한거나</a:t>
            </a:r>
            <a:r>
              <a:rPr lang="ko-KR" altLang="en-US" dirty="0"/>
              <a:t> 유사한 </a:t>
            </a:r>
            <a:r>
              <a:rPr lang="en-US" altLang="ko-KR" dirty="0"/>
              <a:t>keyword</a:t>
            </a:r>
            <a:r>
              <a:rPr lang="ko-KR" altLang="en-US" dirty="0"/>
              <a:t>로만 이루어지게 될 것입니다</a:t>
            </a:r>
            <a:r>
              <a:rPr lang="en-US" altLang="ko-KR" dirty="0"/>
              <a:t>. </a:t>
            </a:r>
            <a:r>
              <a:rPr lang="ko-KR" altLang="en-US" dirty="0"/>
              <a:t>이를 방지하기 위해 같은 분야를 의미하는 매우 비슷한 단어들을 하나로 만들어야 합니다</a:t>
            </a:r>
            <a:r>
              <a:rPr lang="en-US" altLang="ko-KR" dirty="0"/>
              <a:t>. </a:t>
            </a:r>
            <a:r>
              <a:rPr lang="ko-KR" altLang="en-US" dirty="0"/>
              <a:t>예를 들어 추출한 단어를 확인해 보면</a:t>
            </a:r>
            <a:r>
              <a:rPr lang="en-US" altLang="ko-KR" dirty="0"/>
              <a:t>, database manage, database management, database management system</a:t>
            </a:r>
            <a:r>
              <a:rPr lang="ko-KR" altLang="en-US" dirty="0"/>
              <a:t>이 있습니다</a:t>
            </a:r>
            <a:r>
              <a:rPr lang="en-US" altLang="ko-KR" dirty="0"/>
              <a:t>. </a:t>
            </a:r>
            <a:r>
              <a:rPr lang="ko-KR" altLang="en-US" dirty="0"/>
              <a:t>이들은 모두 같은 의미이지만 완전히 똑같지는 않기 때문에 단순히 중복 제거로 해결할 수 없습니다</a:t>
            </a:r>
            <a:r>
              <a:rPr lang="en-US" altLang="ko-KR" dirty="0"/>
              <a:t>. </a:t>
            </a:r>
          </a:p>
          <a:p>
            <a:endParaRPr kumimoji="1" lang="en-US" altLang="ko-KR" dirty="0"/>
          </a:p>
          <a:p>
            <a:r>
              <a:rPr lang="en-US" altLang="ko-KR" dirty="0"/>
              <a:t>However, if we use all the extracted tags as they are, the tags for professors would mostly consist of identical or highly similar keywords. To prevent this, we need to consolidate very similar words that refer to the same field into a single tag. For example, among the extracted words, we have "database manage," "database management," and "database management system." Although these terms have the same meaning, they are not exactly identical, so simple deduplication is insufficient. </a:t>
            </a:r>
            <a:endParaRPr kumimoji="1" lang="en-US" altLang="ko-KR" dirty="0"/>
          </a:p>
        </p:txBody>
      </p:sp>
      <p:sp>
        <p:nvSpPr>
          <p:cNvPr id="4" name="슬라이드 번호 개체 틀 3">
            <a:extLst>
              <a:ext uri="{FF2B5EF4-FFF2-40B4-BE49-F238E27FC236}">
                <a16:creationId xmlns:a16="http://schemas.microsoft.com/office/drawing/2014/main" id="{7D71F2DD-4167-B88E-A443-CA4BBB869DF7}"/>
              </a:ext>
            </a:extLst>
          </p:cNvPr>
          <p:cNvSpPr>
            <a:spLocks noGrp="1"/>
          </p:cNvSpPr>
          <p:nvPr>
            <p:ph type="sldNum" sz="quarter" idx="5"/>
          </p:nvPr>
        </p:nvSpPr>
        <p:spPr/>
        <p:txBody>
          <a:bodyPr/>
          <a:lstStyle/>
          <a:p>
            <a:fld id="{94F6CDE2-6BF4-934B-A7AB-CB002DAAECE1}" type="slidenum">
              <a:rPr kumimoji="1" lang="ko-KR" altLang="en-US" smtClean="0"/>
              <a:t>3</a:t>
            </a:fld>
            <a:endParaRPr kumimoji="1" lang="ko-KR" altLang="en-US"/>
          </a:p>
        </p:txBody>
      </p:sp>
    </p:spTree>
    <p:extLst>
      <p:ext uri="{BB962C8B-B14F-4D97-AF65-F5344CB8AC3E}">
        <p14:creationId xmlns:p14="http://schemas.microsoft.com/office/powerpoint/2010/main" val="1638056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D51A7-3C18-4CFD-D89B-2E5DE974BF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A564CD-0EC8-BA94-2C90-54AFDC73F6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C7336D6-5A38-5D1A-5A8E-D8E8CCFD64E5}"/>
              </a:ext>
            </a:extLst>
          </p:cNvPr>
          <p:cNvSpPr>
            <a:spLocks noGrp="1"/>
          </p:cNvSpPr>
          <p:nvPr>
            <p:ph type="body" idx="1"/>
          </p:nvPr>
        </p:nvSpPr>
        <p:spPr/>
        <p:txBody>
          <a:bodyPr/>
          <a:lstStyle/>
          <a:p>
            <a:r>
              <a:rPr lang="ko-KR" altLang="en-US" dirty="0"/>
              <a:t>이를 해결하기 위해 </a:t>
            </a:r>
            <a:r>
              <a:rPr lang="en-US" altLang="ko-KR" dirty="0"/>
              <a:t>tag</a:t>
            </a:r>
            <a:r>
              <a:rPr lang="ko-KR" altLang="en-US" dirty="0"/>
              <a:t>에 대해 </a:t>
            </a:r>
            <a:r>
              <a:rPr lang="en-US" altLang="ko-KR" dirty="0"/>
              <a:t>clustering</a:t>
            </a:r>
            <a:r>
              <a:rPr lang="ko-KR" altLang="en-US" dirty="0"/>
              <a:t>을 실시했습니다</a:t>
            </a:r>
            <a:r>
              <a:rPr lang="en-US" altLang="ko-KR" dirty="0"/>
              <a:t>. eps = 0.1, </a:t>
            </a:r>
            <a:r>
              <a:rPr lang="en-US" altLang="ko-KR" dirty="0" err="1"/>
              <a:t>min_samples</a:t>
            </a:r>
            <a:r>
              <a:rPr lang="en-US" altLang="ko-KR" dirty="0"/>
              <a:t>=2</a:t>
            </a:r>
            <a:r>
              <a:rPr lang="ko-KR" altLang="en-US" dirty="0"/>
              <a:t>로 설정하여 </a:t>
            </a:r>
            <a:r>
              <a:rPr lang="ko-KR" altLang="en-US" dirty="0" err="1"/>
              <a:t>클러스터링하였고</a:t>
            </a:r>
            <a:r>
              <a:rPr lang="en-US" altLang="ko-KR" dirty="0"/>
              <a:t>, </a:t>
            </a:r>
            <a:r>
              <a:rPr lang="ko-KR" altLang="en-US" dirty="0"/>
              <a:t>이때 각 클러스터의 대표 단어는 가장 많은 빈도로 나타난 단어를 사용했습니다</a:t>
            </a:r>
            <a:r>
              <a:rPr lang="en-US" altLang="ko-KR" dirty="0"/>
              <a:t>. </a:t>
            </a:r>
            <a:r>
              <a:rPr lang="ko-KR" altLang="en-US" dirty="0"/>
              <a:t>이 사진은 클러스터링 전후의 단어들의 </a:t>
            </a:r>
            <a:r>
              <a:rPr lang="en-US" altLang="ko-KR" dirty="0"/>
              <a:t>embedding</a:t>
            </a:r>
            <a:r>
              <a:rPr lang="ko-KR" altLang="en-US" dirty="0"/>
              <a:t>을 </a:t>
            </a:r>
            <a:r>
              <a:rPr lang="en-US" altLang="ko-KR" dirty="0"/>
              <a:t>2</a:t>
            </a:r>
            <a:r>
              <a:rPr lang="ko-KR" altLang="en-US" dirty="0"/>
              <a:t>차원 </a:t>
            </a:r>
            <a:r>
              <a:rPr lang="ko-KR" altLang="en-US" dirty="0" err="1"/>
              <a:t>맵으로</a:t>
            </a:r>
            <a:r>
              <a:rPr lang="ko-KR" altLang="en-US" dirty="0"/>
              <a:t> 나타낸 것입니다</a:t>
            </a:r>
            <a:r>
              <a:rPr lang="en-US" altLang="ko-KR" dirty="0"/>
              <a:t>. cluster</a:t>
            </a:r>
            <a:r>
              <a:rPr lang="ko-KR" altLang="en-US" dirty="0"/>
              <a:t>로 묶인 단어들은 제외하고 </a:t>
            </a:r>
            <a:r>
              <a:rPr lang="en-US" altLang="ko-KR" dirty="0"/>
              <a:t>cluster</a:t>
            </a:r>
            <a:r>
              <a:rPr lang="ko-KR" altLang="en-US" dirty="0"/>
              <a:t>와 </a:t>
            </a:r>
            <a:r>
              <a:rPr lang="en-US" altLang="ko-KR" dirty="0"/>
              <a:t>noise</a:t>
            </a:r>
            <a:r>
              <a:rPr lang="ko-KR" altLang="en-US" dirty="0"/>
              <a:t>만 표기하였습니다</a:t>
            </a:r>
            <a:r>
              <a:rPr lang="en-US" altLang="ko-KR" dirty="0"/>
              <a:t>.</a:t>
            </a:r>
          </a:p>
          <a:p>
            <a:endParaRPr lang="en-US" altLang="ko-KR" dirty="0"/>
          </a:p>
          <a:p>
            <a:r>
              <a:rPr lang="en-US" altLang="ko-KR" dirty="0"/>
              <a:t>To address this, we applied clustering to the tags. We set the parameters to epsilon equals 0.1 and </a:t>
            </a:r>
            <a:r>
              <a:rPr lang="en-US" altLang="ko-KR" dirty="0" err="1"/>
              <a:t>min_samples</a:t>
            </a:r>
            <a:r>
              <a:rPr lang="en-US" altLang="ko-KR" dirty="0"/>
              <a:t> equals 2 for the clustering process. For each cluster, the representative word was selected based on the most frequently occurring word within the cluster. This image visualizes the embeddings of the words in a 2D map before and after clustering. Only clusters and noise are marked, excluding the words grouped within each cluster.</a:t>
            </a:r>
            <a:endParaRPr kumimoji="1" lang="en-US" altLang="ko-KR" dirty="0"/>
          </a:p>
        </p:txBody>
      </p:sp>
      <p:sp>
        <p:nvSpPr>
          <p:cNvPr id="4" name="슬라이드 번호 개체 틀 3">
            <a:extLst>
              <a:ext uri="{FF2B5EF4-FFF2-40B4-BE49-F238E27FC236}">
                <a16:creationId xmlns:a16="http://schemas.microsoft.com/office/drawing/2014/main" id="{4D829380-9F94-9C2B-BF2D-1FB9E3B97F84}"/>
              </a:ext>
            </a:extLst>
          </p:cNvPr>
          <p:cNvSpPr>
            <a:spLocks noGrp="1"/>
          </p:cNvSpPr>
          <p:nvPr>
            <p:ph type="sldNum" sz="quarter" idx="5"/>
          </p:nvPr>
        </p:nvSpPr>
        <p:spPr/>
        <p:txBody>
          <a:bodyPr/>
          <a:lstStyle/>
          <a:p>
            <a:fld id="{94F6CDE2-6BF4-934B-A7AB-CB002DAAECE1}" type="slidenum">
              <a:rPr kumimoji="1" lang="ko-KR" altLang="en-US" smtClean="0"/>
              <a:t>4</a:t>
            </a:fld>
            <a:endParaRPr kumimoji="1" lang="ko-KR" altLang="en-US"/>
          </a:p>
        </p:txBody>
      </p:sp>
    </p:spTree>
    <p:extLst>
      <p:ext uri="{BB962C8B-B14F-4D97-AF65-F5344CB8AC3E}">
        <p14:creationId xmlns:p14="http://schemas.microsoft.com/office/powerpoint/2010/main" val="139094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5F0E-1CFE-3942-EFCD-7E0CDDF2764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F1FF59-DBE4-F469-7574-DED425950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315936A-1B94-75C2-1D3A-78847F171D3A}"/>
              </a:ext>
            </a:extLst>
          </p:cNvPr>
          <p:cNvSpPr>
            <a:spLocks noGrp="1"/>
          </p:cNvSpPr>
          <p:nvPr>
            <p:ph type="body" idx="1"/>
          </p:nvPr>
        </p:nvSpPr>
        <p:spPr/>
        <p:txBody>
          <a:bodyPr/>
          <a:lstStyle/>
          <a:p>
            <a:r>
              <a:rPr lang="ko-KR" altLang="en-US" dirty="0"/>
              <a:t>다음은 클러스터링으로 묶은 단어 집합의 예시입니다</a:t>
            </a:r>
            <a:r>
              <a:rPr lang="en-US" altLang="ko-KR" dirty="0"/>
              <a:t>. </a:t>
            </a:r>
            <a:r>
              <a:rPr lang="ko-KR" altLang="en-US" dirty="0"/>
              <a:t>동일한 단어의 </a:t>
            </a:r>
            <a:r>
              <a:rPr lang="ko-KR" altLang="en-US" dirty="0" err="1"/>
              <a:t>축약어나</a:t>
            </a:r>
            <a:r>
              <a:rPr lang="ko-KR" altLang="en-US" dirty="0"/>
              <a:t> 유사한 의미의 하위분야</a:t>
            </a:r>
            <a:r>
              <a:rPr lang="en-US" altLang="ko-KR" dirty="0"/>
              <a:t>, </a:t>
            </a:r>
            <a:r>
              <a:rPr lang="ko-KR" altLang="en-US" dirty="0"/>
              <a:t>동의어</a:t>
            </a:r>
            <a:r>
              <a:rPr lang="en-US" altLang="ko-KR" dirty="0"/>
              <a:t>, </a:t>
            </a:r>
            <a:r>
              <a:rPr lang="ko-KR" altLang="en-US" dirty="0"/>
              <a:t>매우 비슷한 유사 분야 등이 클러스터로 묶여 나타나는 것을 확인할 수 있었습니다</a:t>
            </a:r>
            <a:r>
              <a:rPr lang="en-US" altLang="ko-KR" dirty="0"/>
              <a:t>. </a:t>
            </a:r>
            <a:r>
              <a:rPr lang="ko-KR" altLang="en-US" dirty="0"/>
              <a:t>이를 통해 최종적으로 </a:t>
            </a:r>
            <a:r>
              <a:rPr lang="en-US" altLang="ko-KR" dirty="0"/>
              <a:t>cluster</a:t>
            </a:r>
            <a:r>
              <a:rPr lang="ko-KR" altLang="en-US" dirty="0"/>
              <a:t>와 </a:t>
            </a:r>
            <a:r>
              <a:rPr lang="en-US" altLang="ko-KR" dirty="0"/>
              <a:t>noise</a:t>
            </a:r>
            <a:r>
              <a:rPr lang="ko-KR" altLang="en-US" dirty="0"/>
              <a:t>를 합해 약 </a:t>
            </a:r>
            <a:r>
              <a:rPr lang="en-US" altLang="ko-KR" dirty="0"/>
              <a:t>2300</a:t>
            </a:r>
            <a:r>
              <a:rPr lang="ko-KR" altLang="en-US" dirty="0"/>
              <a:t>개의 </a:t>
            </a:r>
            <a:r>
              <a:rPr lang="en-US" altLang="ko-KR" dirty="0"/>
              <a:t>tag</a:t>
            </a:r>
            <a:r>
              <a:rPr lang="ko-KR" altLang="en-US" dirty="0"/>
              <a:t>를 얻을 수 있었습니다</a:t>
            </a:r>
            <a:r>
              <a:rPr lang="en-US" altLang="ko-KR" dirty="0"/>
              <a:t>. </a:t>
            </a:r>
            <a:r>
              <a:rPr lang="ko-KR" altLang="en-US" dirty="0"/>
              <a:t>이러한 </a:t>
            </a:r>
            <a:r>
              <a:rPr lang="en-US" altLang="ko-KR" dirty="0"/>
              <a:t>tag</a:t>
            </a:r>
            <a:r>
              <a:rPr lang="ko-KR" altLang="en-US" dirty="0"/>
              <a:t>들의 </a:t>
            </a:r>
            <a:r>
              <a:rPr lang="en-US" altLang="ko-KR" dirty="0"/>
              <a:t>embedding</a:t>
            </a:r>
            <a:r>
              <a:rPr lang="ko-KR" altLang="en-US" dirty="0"/>
              <a:t>을 계산하고 미리 계산해 두었던 교수님의 평균 </a:t>
            </a:r>
            <a:r>
              <a:rPr lang="en-US" altLang="ko-KR" dirty="0"/>
              <a:t>embedding</a:t>
            </a:r>
            <a:r>
              <a:rPr lang="ko-KR" altLang="en-US" dirty="0"/>
              <a:t>과 비교하여 교수님마다 </a:t>
            </a:r>
            <a:r>
              <a:rPr lang="en-US" altLang="ko-KR" dirty="0"/>
              <a:t>tag</a:t>
            </a:r>
            <a:r>
              <a:rPr lang="ko-KR" altLang="en-US" dirty="0"/>
              <a:t>를 작성할 수 있었습니다</a:t>
            </a:r>
            <a:endParaRPr lang="en-US" altLang="ko-KR" dirty="0"/>
          </a:p>
          <a:p>
            <a:endParaRPr lang="en-US" altLang="ko-KR" dirty="0"/>
          </a:p>
          <a:p>
            <a:r>
              <a:rPr lang="en-US" altLang="ko-KR" dirty="0"/>
              <a:t>Here are some examples of the clustered tag sets. We observed that abbreviations of the same term, subfields with similar meanings, synonyms, and closely related fields were grouped into clusters. Ultimately, after combining the clusters and removing noise, we obtained approximately 2,300 final tags. By calculating the embeddings of these tags and comparing them with the precomputed average embeddings of each professor, we were able to generate specific tags for each professor.</a:t>
            </a:r>
            <a:endParaRPr kumimoji="1" lang="en-US" altLang="ko-KR" dirty="0"/>
          </a:p>
        </p:txBody>
      </p:sp>
      <p:sp>
        <p:nvSpPr>
          <p:cNvPr id="4" name="슬라이드 번호 개체 틀 3">
            <a:extLst>
              <a:ext uri="{FF2B5EF4-FFF2-40B4-BE49-F238E27FC236}">
                <a16:creationId xmlns:a16="http://schemas.microsoft.com/office/drawing/2014/main" id="{E77B1A1A-3FB7-B70F-9B28-5B4E91E9ED46}"/>
              </a:ext>
            </a:extLst>
          </p:cNvPr>
          <p:cNvSpPr>
            <a:spLocks noGrp="1"/>
          </p:cNvSpPr>
          <p:nvPr>
            <p:ph type="sldNum" sz="quarter" idx="5"/>
          </p:nvPr>
        </p:nvSpPr>
        <p:spPr/>
        <p:txBody>
          <a:bodyPr/>
          <a:lstStyle/>
          <a:p>
            <a:fld id="{94F6CDE2-6BF4-934B-A7AB-CB002DAAECE1}" type="slidenum">
              <a:rPr kumimoji="1" lang="ko-KR" altLang="en-US" smtClean="0"/>
              <a:t>5</a:t>
            </a:fld>
            <a:endParaRPr kumimoji="1" lang="ko-KR" altLang="en-US"/>
          </a:p>
        </p:txBody>
      </p:sp>
    </p:spTree>
    <p:extLst>
      <p:ext uri="{BB962C8B-B14F-4D97-AF65-F5344CB8AC3E}">
        <p14:creationId xmlns:p14="http://schemas.microsoft.com/office/powerpoint/2010/main" val="330624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D10DC-4FCF-35B6-1F90-95C04ED9638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010DCC-DB34-F88B-FDD2-3F0FDCEE76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C27DFAF-7CE0-7817-19AA-C68E81691E2B}"/>
              </a:ext>
            </a:extLst>
          </p:cNvPr>
          <p:cNvSpPr>
            <a:spLocks noGrp="1"/>
          </p:cNvSpPr>
          <p:nvPr>
            <p:ph type="body" idx="1"/>
          </p:nvPr>
        </p:nvSpPr>
        <p:spPr/>
        <p:txBody>
          <a:bodyPr/>
          <a:lstStyle/>
          <a:p>
            <a:r>
              <a:rPr lang="ko-KR" altLang="en-US" dirty="0"/>
              <a:t>작업을 완료하고 데모 프로그램을 실행했을 때</a:t>
            </a:r>
            <a:r>
              <a:rPr lang="en-US" altLang="ko-KR" dirty="0"/>
              <a:t>, </a:t>
            </a:r>
            <a:r>
              <a:rPr lang="ko-KR" altLang="en-US" dirty="0"/>
              <a:t>검색에 </a:t>
            </a:r>
            <a:r>
              <a:rPr lang="en-US" altLang="ko-KR" dirty="0"/>
              <a:t>5</a:t>
            </a:r>
            <a:r>
              <a:rPr lang="ko-KR" altLang="en-US" dirty="0"/>
              <a:t>초 이상의 오랜 시간이 걸리는 것을 확인할 수 있었습니다</a:t>
            </a:r>
            <a:r>
              <a:rPr lang="en-US" altLang="ko-KR" dirty="0"/>
              <a:t>. </a:t>
            </a:r>
            <a:r>
              <a:rPr lang="ko-KR" altLang="en-US" dirty="0"/>
              <a:t>이러한 문제의 원인을 확인하기 위해 서버에서 각 작업을 수행하는 데 걸리는 시간을 로그로 파악해 보았습니다</a:t>
            </a:r>
            <a:r>
              <a:rPr lang="en-US" altLang="ko-KR" dirty="0"/>
              <a:t>.</a:t>
            </a:r>
          </a:p>
          <a:p>
            <a:r>
              <a:rPr lang="ko-KR" altLang="en-US" dirty="0"/>
              <a:t>그 결과 </a:t>
            </a:r>
            <a:r>
              <a:rPr lang="en-US" altLang="ko-KR" dirty="0"/>
              <a:t>search query</a:t>
            </a:r>
            <a:r>
              <a:rPr lang="ko-KR" altLang="en-US" dirty="0"/>
              <a:t>에 대한 </a:t>
            </a:r>
            <a:r>
              <a:rPr lang="en-US" altLang="ko-KR" dirty="0"/>
              <a:t>embedding</a:t>
            </a:r>
            <a:r>
              <a:rPr lang="ko-KR" altLang="en-US" dirty="0"/>
              <a:t>이 약 </a:t>
            </a:r>
            <a:r>
              <a:rPr lang="en-US" altLang="ko-KR" dirty="0"/>
              <a:t>6</a:t>
            </a:r>
            <a:r>
              <a:rPr lang="ko-KR" altLang="en-US" dirty="0"/>
              <a:t>초로 가장 오래 걸리고</a:t>
            </a:r>
            <a:r>
              <a:rPr lang="en-US" altLang="ko-KR" dirty="0"/>
              <a:t>, </a:t>
            </a:r>
            <a:r>
              <a:rPr lang="ko-KR" altLang="en-US" dirty="0"/>
              <a:t>지연의 원인으로 예상했던 </a:t>
            </a:r>
            <a:r>
              <a:rPr lang="en-US" altLang="ko-KR" dirty="0" err="1"/>
              <a:t>cosien</a:t>
            </a:r>
            <a:r>
              <a:rPr lang="en-US" altLang="ko-KR" dirty="0"/>
              <a:t>  similarity</a:t>
            </a:r>
            <a:r>
              <a:rPr lang="ko-KR" altLang="en-US" dirty="0"/>
              <a:t>계산은 약 </a:t>
            </a:r>
            <a:r>
              <a:rPr lang="en-US" altLang="ko-KR" dirty="0"/>
              <a:t>2300</a:t>
            </a:r>
            <a:r>
              <a:rPr lang="ko-KR" altLang="en-US" dirty="0"/>
              <a:t>의 </a:t>
            </a:r>
            <a:r>
              <a:rPr lang="en-US" altLang="ko-KR" dirty="0"/>
              <a:t>tag</a:t>
            </a:r>
            <a:r>
              <a:rPr lang="ko-KR" altLang="en-US" dirty="0"/>
              <a:t>에 대한 계산을 반복해서 실시함에도 </a:t>
            </a:r>
            <a:r>
              <a:rPr lang="en-US" altLang="ko-KR" dirty="0"/>
              <a:t>0.1</a:t>
            </a:r>
            <a:r>
              <a:rPr lang="ko-KR" altLang="en-US" dirty="0"/>
              <a:t>초 이하로 낮은 시간을 보임을 확인할 수 있었습니다</a:t>
            </a:r>
            <a:r>
              <a:rPr lang="en-US" altLang="ko-KR" dirty="0"/>
              <a:t>.</a:t>
            </a:r>
          </a:p>
          <a:p>
            <a:endParaRPr lang="en-US" altLang="ko-KR" dirty="0"/>
          </a:p>
          <a:p>
            <a:r>
              <a:rPr lang="en-US" altLang="ko-KR" dirty="0"/>
              <a:t>When we completed the implementation and executed the demo program, we observed that the search process took over 5 seconds. To identify the cause of this issue, we logged the time taken for each task on the server.</a:t>
            </a:r>
          </a:p>
          <a:p>
            <a:r>
              <a:rPr lang="en-US" altLang="ko-KR" dirty="0"/>
              <a:t>The results revealed that generating the embedding for the search query took approximately 6 seconds, which was the longest duration. Meanwhile, cosine similarity calculations, which we initially suspected to be the cause of the delay, required less than 0.1 seconds, even when performing repetitive calculations for around 2,300 tags.</a:t>
            </a:r>
            <a:endParaRPr kumimoji="1" lang="en-US" altLang="ko-KR" dirty="0"/>
          </a:p>
        </p:txBody>
      </p:sp>
      <p:sp>
        <p:nvSpPr>
          <p:cNvPr id="4" name="슬라이드 번호 개체 틀 3">
            <a:extLst>
              <a:ext uri="{FF2B5EF4-FFF2-40B4-BE49-F238E27FC236}">
                <a16:creationId xmlns:a16="http://schemas.microsoft.com/office/drawing/2014/main" id="{9702A0A6-A448-BD41-8518-D4611500C3F7}"/>
              </a:ext>
            </a:extLst>
          </p:cNvPr>
          <p:cNvSpPr>
            <a:spLocks noGrp="1"/>
          </p:cNvSpPr>
          <p:nvPr>
            <p:ph type="sldNum" sz="quarter" idx="5"/>
          </p:nvPr>
        </p:nvSpPr>
        <p:spPr/>
        <p:txBody>
          <a:bodyPr/>
          <a:lstStyle/>
          <a:p>
            <a:fld id="{94F6CDE2-6BF4-934B-A7AB-CB002DAAECE1}" type="slidenum">
              <a:rPr kumimoji="1" lang="ko-KR" altLang="en-US" smtClean="0"/>
              <a:t>6</a:t>
            </a:fld>
            <a:endParaRPr kumimoji="1" lang="ko-KR" altLang="en-US"/>
          </a:p>
        </p:txBody>
      </p:sp>
    </p:spTree>
    <p:extLst>
      <p:ext uri="{BB962C8B-B14F-4D97-AF65-F5344CB8AC3E}">
        <p14:creationId xmlns:p14="http://schemas.microsoft.com/office/powerpoint/2010/main" val="153933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71F5-E032-5DF1-B23C-48D4BC315A8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365271-4E02-2716-B445-0285886B13B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83D55A-B27B-3D78-45F7-B756F6C6E11C}"/>
              </a:ext>
            </a:extLst>
          </p:cNvPr>
          <p:cNvSpPr>
            <a:spLocks noGrp="1"/>
          </p:cNvSpPr>
          <p:nvPr>
            <p:ph type="body" idx="1"/>
          </p:nvPr>
        </p:nvSpPr>
        <p:spPr/>
        <p:txBody>
          <a:bodyPr/>
          <a:lstStyle/>
          <a:p>
            <a:r>
              <a:rPr lang="ko-KR" altLang="en-US" dirty="0"/>
              <a:t>저희는 이러한 현상의 원인을 </a:t>
            </a:r>
            <a:r>
              <a:rPr lang="en-US" altLang="ko-KR" dirty="0"/>
              <a:t>2</a:t>
            </a:r>
            <a:r>
              <a:rPr lang="ko-KR" altLang="en-US" dirty="0"/>
              <a:t>가지로 예측하였습니다</a:t>
            </a:r>
            <a:r>
              <a:rPr lang="en-US" altLang="ko-KR" dirty="0"/>
              <a:t>. </a:t>
            </a:r>
            <a:r>
              <a:rPr lang="ko-KR" altLang="en-US" dirty="0"/>
              <a:t>첫째로</a:t>
            </a:r>
            <a:r>
              <a:rPr lang="en-US" altLang="ko-KR" dirty="0"/>
              <a:t>, </a:t>
            </a:r>
            <a:r>
              <a:rPr lang="ko-KR" altLang="en-US" dirty="0"/>
              <a:t>모델의 구동 방식입니다</a:t>
            </a:r>
            <a:r>
              <a:rPr lang="en-US" altLang="ko-KR" dirty="0"/>
              <a:t>. </a:t>
            </a:r>
            <a:r>
              <a:rPr lang="ko-KR" altLang="en-US" dirty="0"/>
              <a:t>저희는 메모리의 최적화를 위해 검색어가 입력되면 해당 검색어의 </a:t>
            </a:r>
            <a:r>
              <a:rPr lang="en-US" altLang="ko-KR" dirty="0"/>
              <a:t>embedding</a:t>
            </a:r>
            <a:r>
              <a:rPr lang="ko-KR" altLang="en-US" dirty="0"/>
              <a:t>을 구하기 위해 </a:t>
            </a:r>
            <a:r>
              <a:rPr lang="en-US" altLang="ko-KR" dirty="0" err="1"/>
              <a:t>child_process</a:t>
            </a:r>
            <a:r>
              <a:rPr lang="ko-KR" altLang="en-US" dirty="0"/>
              <a:t>를 이용해 모델을 </a:t>
            </a:r>
            <a:r>
              <a:rPr lang="ko-KR" altLang="en-US" dirty="0" err="1"/>
              <a:t>구동시켰습니다</a:t>
            </a:r>
            <a:r>
              <a:rPr lang="en-US" altLang="ko-KR" dirty="0"/>
              <a:t>. </a:t>
            </a:r>
            <a:r>
              <a:rPr lang="ko-KR" altLang="en-US" dirty="0"/>
              <a:t>따라서 하나의 단어의 </a:t>
            </a:r>
            <a:r>
              <a:rPr lang="en-US" altLang="ko-KR" dirty="0"/>
              <a:t>embedding</a:t>
            </a:r>
            <a:r>
              <a:rPr lang="ko-KR" altLang="en-US" dirty="0"/>
              <a:t>을 구할 때마다 모델을 다시 로드해야 했고 이것이 성능 저하로 이어졌다고 추측했습니다</a:t>
            </a:r>
            <a:r>
              <a:rPr lang="en-US" altLang="ko-KR" dirty="0"/>
              <a:t>. </a:t>
            </a:r>
            <a:r>
              <a:rPr lang="ko-KR" altLang="en-US" dirty="0"/>
              <a:t>두번째로</a:t>
            </a:r>
            <a:r>
              <a:rPr lang="en-US" altLang="ko-KR" dirty="0"/>
              <a:t>, </a:t>
            </a:r>
            <a:r>
              <a:rPr lang="ko-KR" altLang="en-US" dirty="0"/>
              <a:t>서버 자체의 성능입니다</a:t>
            </a:r>
            <a:r>
              <a:rPr lang="en-US" altLang="ko-KR" dirty="0"/>
              <a:t>. </a:t>
            </a:r>
            <a:r>
              <a:rPr lang="ko-KR" altLang="en-US" dirty="0"/>
              <a:t>저희가 배포할 때 사용하는 서버 자체가 성능이 우수한 서버가 아니기 때문에 저희의 예측보다 계산에 오랜 시간이 소모되었습니다</a:t>
            </a:r>
            <a:r>
              <a:rPr lang="en-US" altLang="ko-KR" dirty="0"/>
              <a:t>. </a:t>
            </a:r>
            <a:r>
              <a:rPr lang="ko-KR" altLang="en-US" dirty="0"/>
              <a:t>이는 짧은 단어보다 긴 문장을 </a:t>
            </a:r>
            <a:r>
              <a:rPr lang="ko-KR" altLang="en-US" dirty="0" err="1"/>
              <a:t>입력했을때</a:t>
            </a:r>
            <a:r>
              <a:rPr lang="ko-KR" altLang="en-US" dirty="0"/>
              <a:t> 문제가 더욱 두드러지게 나타났습니다</a:t>
            </a:r>
            <a:r>
              <a:rPr lang="en-US" altLang="ko-KR" dirty="0"/>
              <a:t>.</a:t>
            </a:r>
          </a:p>
          <a:p>
            <a:endParaRPr lang="en-US" altLang="ko-KR" dirty="0"/>
          </a:p>
          <a:p>
            <a:r>
              <a:rPr lang="en-US" altLang="ko-KR" dirty="0"/>
              <a:t>We hypothesized two primary reasons for this issue. First, the operational method of the model. To optimize memory usage, we utilized </a:t>
            </a:r>
            <a:r>
              <a:rPr lang="en-US" altLang="ko-KR" dirty="0" err="1"/>
              <a:t>child_process</a:t>
            </a:r>
            <a:r>
              <a:rPr lang="en-US" altLang="ko-KR" dirty="0"/>
              <a:t> to run the model whenever a search query was entered to compute its embedding. As a result, the model had to be reloaded for every embedding calculation, which we suspect led to performance degradation. Second, the performance of the server itself. The server we used for deployment was not highly efficient, causing longer computation times than we anticipated. This issue became even more pronounced when processing longer sentences compared to shorter words.</a:t>
            </a:r>
          </a:p>
          <a:p>
            <a:endParaRPr lang="en-US" altLang="ko-KR" dirty="0"/>
          </a:p>
        </p:txBody>
      </p:sp>
      <p:sp>
        <p:nvSpPr>
          <p:cNvPr id="4" name="슬라이드 번호 개체 틀 3">
            <a:extLst>
              <a:ext uri="{FF2B5EF4-FFF2-40B4-BE49-F238E27FC236}">
                <a16:creationId xmlns:a16="http://schemas.microsoft.com/office/drawing/2014/main" id="{D6C961F6-7CF7-488A-3FB9-8B8046ECB49F}"/>
              </a:ext>
            </a:extLst>
          </p:cNvPr>
          <p:cNvSpPr>
            <a:spLocks noGrp="1"/>
          </p:cNvSpPr>
          <p:nvPr>
            <p:ph type="sldNum" sz="quarter" idx="5"/>
          </p:nvPr>
        </p:nvSpPr>
        <p:spPr/>
        <p:txBody>
          <a:bodyPr/>
          <a:lstStyle/>
          <a:p>
            <a:fld id="{94F6CDE2-6BF4-934B-A7AB-CB002DAAECE1}" type="slidenum">
              <a:rPr kumimoji="1" lang="ko-KR" altLang="en-US" smtClean="0"/>
              <a:t>7</a:t>
            </a:fld>
            <a:endParaRPr kumimoji="1" lang="ko-KR" altLang="en-US"/>
          </a:p>
        </p:txBody>
      </p:sp>
    </p:spTree>
    <p:extLst>
      <p:ext uri="{BB962C8B-B14F-4D97-AF65-F5344CB8AC3E}">
        <p14:creationId xmlns:p14="http://schemas.microsoft.com/office/powerpoint/2010/main" val="1262286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395D-9B07-D107-4BAC-735E04B83F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CD45AF-1C75-2E76-BE6A-C4FD84CF74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06E532-E473-B73E-B5F4-2A88BFB9533F}"/>
              </a:ext>
            </a:extLst>
          </p:cNvPr>
          <p:cNvSpPr>
            <a:spLocks noGrp="1"/>
          </p:cNvSpPr>
          <p:nvPr>
            <p:ph type="body" idx="1"/>
          </p:nvPr>
        </p:nvSpPr>
        <p:spPr/>
        <p:txBody>
          <a:bodyPr/>
          <a:lstStyle/>
          <a:p>
            <a:r>
              <a:rPr lang="ko-KR" altLang="en-US" dirty="0"/>
              <a:t>이러한 문제점을 해결하기 위해 </a:t>
            </a:r>
            <a:r>
              <a:rPr lang="en-US" altLang="ko-KR" dirty="0"/>
              <a:t>embedding process</a:t>
            </a:r>
            <a:r>
              <a:rPr lang="ko-KR" altLang="en-US" dirty="0"/>
              <a:t>를 조금 변경하였습니다</a:t>
            </a:r>
            <a:r>
              <a:rPr lang="en-US" altLang="ko-KR" dirty="0"/>
              <a:t>. </a:t>
            </a:r>
            <a:r>
              <a:rPr lang="ko-KR" altLang="en-US" dirty="0"/>
              <a:t>별도의 서비스를 위한 데스크탑을 준비해 두고 데스크탑에서 별도의 서버를 제작하였습니다</a:t>
            </a:r>
            <a:r>
              <a:rPr lang="en-US" altLang="ko-KR" dirty="0"/>
              <a:t>. </a:t>
            </a:r>
            <a:r>
              <a:rPr lang="ko-KR" altLang="en-US" dirty="0"/>
              <a:t>해당 서버는 미리 </a:t>
            </a:r>
            <a:r>
              <a:rPr lang="ko-KR" altLang="en-US" dirty="0" err="1"/>
              <a:t>모델를</a:t>
            </a:r>
            <a:r>
              <a:rPr lang="ko-KR" altLang="en-US" dirty="0"/>
              <a:t> </a:t>
            </a:r>
            <a:r>
              <a:rPr lang="ko-KR" altLang="en-US" dirty="0" err="1"/>
              <a:t>로드해</a:t>
            </a:r>
            <a:r>
              <a:rPr lang="ko-KR" altLang="en-US" dirty="0"/>
              <a:t> 두고 검색 </a:t>
            </a:r>
            <a:r>
              <a:rPr lang="en-US" altLang="ko-KR" dirty="0"/>
              <a:t>query</a:t>
            </a:r>
            <a:r>
              <a:rPr lang="ko-KR" altLang="en-US" dirty="0"/>
              <a:t>를 받으면 해당 </a:t>
            </a:r>
            <a:r>
              <a:rPr lang="en-US" altLang="ko-KR" dirty="0"/>
              <a:t>query</a:t>
            </a:r>
            <a:r>
              <a:rPr lang="ko-KR" altLang="en-US" dirty="0"/>
              <a:t>를 </a:t>
            </a:r>
            <a:r>
              <a:rPr lang="en-US" altLang="ko-KR" dirty="0"/>
              <a:t>embedding</a:t>
            </a:r>
            <a:r>
              <a:rPr lang="ko-KR" altLang="en-US" dirty="0"/>
              <a:t>하여 다시 </a:t>
            </a:r>
            <a:r>
              <a:rPr lang="en-US" altLang="ko-KR" dirty="0"/>
              <a:t>AWS</a:t>
            </a:r>
            <a:r>
              <a:rPr lang="ko-KR" altLang="en-US" dirty="0"/>
              <a:t>에서 동작중인 서비스 서버에 응답하도록 설계하였습니다</a:t>
            </a:r>
            <a:r>
              <a:rPr lang="en-US" altLang="ko-KR" dirty="0"/>
              <a:t>.</a:t>
            </a:r>
          </a:p>
          <a:p>
            <a:endParaRPr lang="en-US" altLang="ko-KR" dirty="0"/>
          </a:p>
          <a:p>
            <a:r>
              <a:rPr lang="en-US" altLang="ko-KR" dirty="0"/>
              <a:t>To address these problems, we modified the embedding process. We prepared a dedicated desktop and developed a separate server on it. This new server pre-loads the model and processes incoming search queries by embedding them before responding to the AWS-hosted service server running the main application.</a:t>
            </a:r>
            <a:endParaRPr kumimoji="1" lang="en-US" altLang="ko-KR" dirty="0"/>
          </a:p>
        </p:txBody>
      </p:sp>
      <p:sp>
        <p:nvSpPr>
          <p:cNvPr id="4" name="슬라이드 번호 개체 틀 3">
            <a:extLst>
              <a:ext uri="{FF2B5EF4-FFF2-40B4-BE49-F238E27FC236}">
                <a16:creationId xmlns:a16="http://schemas.microsoft.com/office/drawing/2014/main" id="{DE09180D-5710-71EB-4EDC-0F75CCCA4F88}"/>
              </a:ext>
            </a:extLst>
          </p:cNvPr>
          <p:cNvSpPr>
            <a:spLocks noGrp="1"/>
          </p:cNvSpPr>
          <p:nvPr>
            <p:ph type="sldNum" sz="quarter" idx="5"/>
          </p:nvPr>
        </p:nvSpPr>
        <p:spPr/>
        <p:txBody>
          <a:bodyPr/>
          <a:lstStyle/>
          <a:p>
            <a:fld id="{94F6CDE2-6BF4-934B-A7AB-CB002DAAECE1}" type="slidenum">
              <a:rPr kumimoji="1" lang="ko-KR" altLang="en-US" smtClean="0"/>
              <a:t>8</a:t>
            </a:fld>
            <a:endParaRPr kumimoji="1" lang="ko-KR" altLang="en-US"/>
          </a:p>
        </p:txBody>
      </p:sp>
    </p:spTree>
    <p:extLst>
      <p:ext uri="{BB962C8B-B14F-4D97-AF65-F5344CB8AC3E}">
        <p14:creationId xmlns:p14="http://schemas.microsoft.com/office/powerpoint/2010/main" val="163766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73CD-5EDB-828A-333B-FA3DAACAC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416E30-CF8A-862F-1905-0AA2474E0D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0C79D6-AD01-8109-5810-1779F76BDF13}"/>
              </a:ext>
            </a:extLst>
          </p:cNvPr>
          <p:cNvSpPr>
            <a:spLocks noGrp="1"/>
          </p:cNvSpPr>
          <p:nvPr>
            <p:ph type="body" idx="1"/>
          </p:nvPr>
        </p:nvSpPr>
        <p:spPr/>
        <p:txBody>
          <a:bodyPr/>
          <a:lstStyle/>
          <a:p>
            <a:r>
              <a:rPr lang="en-US" altLang="ko-KR" dirty="0"/>
              <a:t>Through this approach, we were able to dramatically reduce the embedding time to 52ms.</a:t>
            </a:r>
            <a:endParaRPr kumimoji="1" lang="en-US" altLang="ko-KR" dirty="0"/>
          </a:p>
          <a:p>
            <a:endParaRPr kumimoji="1" lang="en-US" altLang="ko-KR" dirty="0"/>
          </a:p>
          <a:p>
            <a:r>
              <a:rPr kumimoji="1" lang="ko-KR" altLang="en-US" dirty="0"/>
              <a:t>이를 통해 다음과 같이 </a:t>
            </a:r>
            <a:r>
              <a:rPr kumimoji="1" lang="en-US" altLang="ko-KR" dirty="0"/>
              <a:t>embedding </a:t>
            </a:r>
            <a:r>
              <a:rPr kumimoji="1" lang="ko-KR" altLang="en-US" dirty="0"/>
              <a:t>시간을 </a:t>
            </a:r>
            <a:r>
              <a:rPr kumimoji="1" lang="en-US" altLang="ko-KR" dirty="0"/>
              <a:t>52ms</a:t>
            </a:r>
            <a:r>
              <a:rPr kumimoji="1" lang="ko-KR" altLang="en-US" dirty="0"/>
              <a:t>로 획기적으로 단축할 수 있었습니다</a:t>
            </a:r>
            <a:endParaRPr kumimoji="1" lang="en-US" altLang="ko-KR" dirty="0"/>
          </a:p>
        </p:txBody>
      </p:sp>
      <p:sp>
        <p:nvSpPr>
          <p:cNvPr id="4" name="슬라이드 번호 개체 틀 3">
            <a:extLst>
              <a:ext uri="{FF2B5EF4-FFF2-40B4-BE49-F238E27FC236}">
                <a16:creationId xmlns:a16="http://schemas.microsoft.com/office/drawing/2014/main" id="{7F28BBE9-1F3D-F6AA-80DB-5C8629DA3132}"/>
              </a:ext>
            </a:extLst>
          </p:cNvPr>
          <p:cNvSpPr>
            <a:spLocks noGrp="1"/>
          </p:cNvSpPr>
          <p:nvPr>
            <p:ph type="sldNum" sz="quarter" idx="5"/>
          </p:nvPr>
        </p:nvSpPr>
        <p:spPr/>
        <p:txBody>
          <a:bodyPr/>
          <a:lstStyle/>
          <a:p>
            <a:fld id="{94F6CDE2-6BF4-934B-A7AB-CB002DAAECE1}" type="slidenum">
              <a:rPr kumimoji="1" lang="ko-KR" altLang="en-US" smtClean="0"/>
              <a:t>9</a:t>
            </a:fld>
            <a:endParaRPr kumimoji="1" lang="ko-KR" altLang="en-US"/>
          </a:p>
        </p:txBody>
      </p:sp>
    </p:spTree>
    <p:extLst>
      <p:ext uri="{BB962C8B-B14F-4D97-AF65-F5344CB8AC3E}">
        <p14:creationId xmlns:p14="http://schemas.microsoft.com/office/powerpoint/2010/main" val="2668475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08458D-D31A-CF17-1FB6-16AC652F408F}"/>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7A4A6A06-5C07-7B1A-25C9-6940BFE8AA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67560DEA-992A-DE3D-5073-2EA714F0890E}"/>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D705645B-92E9-BED8-147C-22CCBEC89C5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8E8DE3E-21B1-0412-CE6E-C6D678718220}"/>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17634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C832B9-97F2-D4B9-8CFD-1032FA131F97}"/>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F963590-9B77-B593-1EC0-F735E44A9D38}"/>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0560471-2172-2D6B-022D-95EFBBF177C2}"/>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02FAC09F-58CE-7756-43BA-D8DC4F677548}"/>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1AF0AB8-A92C-0D0B-0353-441D9BCFB888}"/>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2079362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82D557D-FA88-5071-3103-F9EE172E3F0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FDB06867-10BD-B075-1B7D-E6D3EC645719}"/>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B565287-5E4B-6629-1F71-6D7178A16A55}"/>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E2FF308B-7A1F-97EF-19E8-3C33BAF6B06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00F4A46-64C9-C938-4339-606694416B8D}"/>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232619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E3DB40-E443-9FFE-2185-E859FD7B0CC0}"/>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8C9F8BB1-F77D-62B6-58E8-1BD7BB17FF4C}"/>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47F5F37-DF8B-9F0E-F907-5CA914B4FED5}"/>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1EFDA1C9-D305-2EB7-0E7D-E502C43F38BC}"/>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67CA94F-1B4F-7F0A-9EDC-5240552A464E}"/>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65687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453044-C95E-21F0-153A-E797810702D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0C399659-A77D-6407-9875-42ED2039125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193C897D-7549-8D78-5A42-293317A0E029}"/>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D94268D3-0F89-B7A7-D9EE-B5184D8B0A4B}"/>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3892E82-43FD-AB31-650B-39CBC29A4844}"/>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373066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E27232-3D83-A384-A9C1-45D2C7682A33}"/>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EA3E521E-764E-E32B-39E5-423BAB05CFD3}"/>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B475775C-A0AF-D2F8-3A7D-822AD397C2D3}"/>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983FA9D3-2F0C-A95E-6651-51E7B8BE33E2}"/>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6" name="바닥글 개체 틀 5">
            <a:extLst>
              <a:ext uri="{FF2B5EF4-FFF2-40B4-BE49-F238E27FC236}">
                <a16:creationId xmlns:a16="http://schemas.microsoft.com/office/drawing/2014/main" id="{EA77A3D9-4166-768A-5704-B84856942E3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29B5C90-C48F-EA93-959A-7F305A402C31}"/>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382487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0C2D3F-DFA7-5CC1-EC04-310D8D2E381B}"/>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E9827AFA-83A3-77A7-017D-FC55B8C8C8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845BB7C9-7D88-80C6-A2E9-0D5D8C5F8EA3}"/>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6F77F9ED-9665-98FE-534D-BB8102EF81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A469B60F-B8D5-4B0C-DD29-AD1C20DA9A5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FB761A31-3139-F146-954A-02849CC05D29}"/>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8" name="바닥글 개체 틀 7">
            <a:extLst>
              <a:ext uri="{FF2B5EF4-FFF2-40B4-BE49-F238E27FC236}">
                <a16:creationId xmlns:a16="http://schemas.microsoft.com/office/drawing/2014/main" id="{9F586DDC-55E0-4191-74EF-5987999525A0}"/>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E33AB37A-AFDD-A640-7E51-BCC293CD2966}"/>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196264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3A6409-47B8-B36C-830D-993BAE48A6A4}"/>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C56C29C4-F02D-768A-A4E5-9EBD83DE63FA}"/>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4" name="바닥글 개체 틀 3">
            <a:extLst>
              <a:ext uri="{FF2B5EF4-FFF2-40B4-BE49-F238E27FC236}">
                <a16:creationId xmlns:a16="http://schemas.microsoft.com/office/drawing/2014/main" id="{A44C866E-BC97-7016-999C-CC90CA54BD02}"/>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BBD52155-41F3-61D5-1DC1-A93D51F971E1}"/>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426328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61FF27A-FF7B-1447-F909-91569E0624A8}"/>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3" name="바닥글 개체 틀 2">
            <a:extLst>
              <a:ext uri="{FF2B5EF4-FFF2-40B4-BE49-F238E27FC236}">
                <a16:creationId xmlns:a16="http://schemas.microsoft.com/office/drawing/2014/main" id="{F670DE96-D758-7D0C-0DA7-F28C8EDD69B0}"/>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B4F3E9AF-FEDC-67B0-7D9A-6689C99E8AFB}"/>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702098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A4C8AC-3AB3-2C58-8133-8135467AAE1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18E47429-F160-9E0F-B01B-A86CB3944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9E786809-B75D-F2F0-1765-DCC37CCF4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17BEC91E-B4E4-123C-94F5-37DEA8E7ED8E}"/>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6" name="바닥글 개체 틀 5">
            <a:extLst>
              <a:ext uri="{FF2B5EF4-FFF2-40B4-BE49-F238E27FC236}">
                <a16:creationId xmlns:a16="http://schemas.microsoft.com/office/drawing/2014/main" id="{50055192-B435-FA88-AC35-9888DA84A0D6}"/>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328834F1-4F30-5311-582B-26442561FA46}"/>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303525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AD42F3-5E95-97F6-1077-E500083D065C}"/>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CF530580-5CCA-3AE6-0204-B35A467DAA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3C4122E2-AC78-1CB1-F3B2-669235943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4B357E73-E335-315E-999D-593E3ADC48A0}"/>
              </a:ext>
            </a:extLst>
          </p:cNvPr>
          <p:cNvSpPr>
            <a:spLocks noGrp="1"/>
          </p:cNvSpPr>
          <p:nvPr>
            <p:ph type="dt" sz="half" idx="10"/>
          </p:nvPr>
        </p:nvSpPr>
        <p:spPr/>
        <p:txBody>
          <a:bodyPr/>
          <a:lstStyle/>
          <a:p>
            <a:fld id="{8A02B4D1-DC58-D744-A349-CA5CE7220D67}" type="datetimeFigureOut">
              <a:rPr kumimoji="1" lang="ko-KR" altLang="en-US" smtClean="0"/>
              <a:t>2024-11-28</a:t>
            </a:fld>
            <a:endParaRPr kumimoji="1" lang="ko-KR" altLang="en-US"/>
          </a:p>
        </p:txBody>
      </p:sp>
      <p:sp>
        <p:nvSpPr>
          <p:cNvPr id="6" name="바닥글 개체 틀 5">
            <a:extLst>
              <a:ext uri="{FF2B5EF4-FFF2-40B4-BE49-F238E27FC236}">
                <a16:creationId xmlns:a16="http://schemas.microsoft.com/office/drawing/2014/main" id="{B91E0648-0F98-F667-465B-E8711354C4A9}"/>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2962E7C-D0C8-5E05-A9FF-6F597023274E}"/>
              </a:ext>
            </a:extLst>
          </p:cNvPr>
          <p:cNvSpPr>
            <a:spLocks noGrp="1"/>
          </p:cNvSpPr>
          <p:nvPr>
            <p:ph type="sldNum" sz="quarter" idx="12"/>
          </p:nvPr>
        </p:nvSpPr>
        <p:spPr/>
        <p:txBody>
          <a:body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3141875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2C1DE1A-A11F-CDAB-5091-519FE634BF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2C73C00E-8586-9CA8-716E-1C49ADF95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9FE6709D-0EE7-522C-C6DC-C6364E13A0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02B4D1-DC58-D744-A349-CA5CE7220D67}" type="datetimeFigureOut">
              <a:rPr kumimoji="1" lang="ko-KR" altLang="en-US" smtClean="0"/>
              <a:t>2024-11-28</a:t>
            </a:fld>
            <a:endParaRPr kumimoji="1" lang="ko-KR" altLang="en-US"/>
          </a:p>
        </p:txBody>
      </p:sp>
      <p:sp>
        <p:nvSpPr>
          <p:cNvPr id="5" name="바닥글 개체 틀 4">
            <a:extLst>
              <a:ext uri="{FF2B5EF4-FFF2-40B4-BE49-F238E27FC236}">
                <a16:creationId xmlns:a16="http://schemas.microsoft.com/office/drawing/2014/main" id="{6A3C8165-9935-A871-EF3A-1FF4D177E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16C8D939-63C4-A5CE-4E8D-9CE9652FC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52F3F1-9751-A84F-8B5A-FE4358AB26BE}" type="slidenum">
              <a:rPr kumimoji="1" lang="ko-KR" altLang="en-US" smtClean="0"/>
              <a:t>‹#›</a:t>
            </a:fld>
            <a:endParaRPr kumimoji="1" lang="ko-KR" altLang="en-US"/>
          </a:p>
        </p:txBody>
      </p:sp>
    </p:spTree>
    <p:extLst>
      <p:ext uri="{BB962C8B-B14F-4D97-AF65-F5344CB8AC3E}">
        <p14:creationId xmlns:p14="http://schemas.microsoft.com/office/powerpoint/2010/main" val="3953563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245846" y="3961666"/>
            <a:ext cx="6084047" cy="372577"/>
          </a:xfrm>
        </p:spPr>
        <p:txBody>
          <a:bodyPr>
            <a:normAutofit/>
          </a:bodyPr>
          <a:lstStyle/>
          <a:p>
            <a:pPr algn="r"/>
            <a:r>
              <a:rPr lang="en-US" altLang="ko-KR" sz="18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8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862107" y="2019512"/>
            <a:ext cx="9220841"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4000" b="1" dirty="0">
                <a:solidFill>
                  <a:schemeClr val="accent6">
                    <a:lumMod val="75000"/>
                  </a:schemeClr>
                </a:solidFill>
                <a:latin typeface="G마켓 산스 TTF Bold" panose="02000000000000000000" pitchFamily="2" charset="-127"/>
                <a:ea typeface="G마켓 산스 TTF Bold" panose="02000000000000000000" pitchFamily="2" charset="-127"/>
              </a:rPr>
              <a:t>SKKU Lab Recommendation Service : </a:t>
            </a:r>
            <a:r>
              <a:rPr lang="en-US" altLang="ko-KR" sz="4000" b="1" dirty="0" err="1">
                <a:solidFill>
                  <a:schemeClr val="accent6">
                    <a:lumMod val="75000"/>
                  </a:schemeClr>
                </a:solidFill>
                <a:latin typeface="G마켓 산스 TTF Bold" panose="02000000000000000000" pitchFamily="2" charset="-127"/>
                <a:ea typeface="G마켓 산스 TTF Bold" panose="02000000000000000000" pitchFamily="2" charset="-127"/>
              </a:rPr>
              <a:t>FindMyLab</a:t>
            </a:r>
            <a:endParaRPr lang="en-US" altLang="ko-KR" sz="40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3687494"/>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Tree>
    <p:extLst>
      <p:ext uri="{BB962C8B-B14F-4D97-AF65-F5344CB8AC3E}">
        <p14:creationId xmlns:p14="http://schemas.microsoft.com/office/powerpoint/2010/main" val="331217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DFD80D-343F-1A24-F8E3-CCF79DBFF1AB}"/>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
        <p:nvSpPr>
          <p:cNvPr id="6" name="TextBox 5">
            <a:extLst>
              <a:ext uri="{FF2B5EF4-FFF2-40B4-BE49-F238E27FC236}">
                <a16:creationId xmlns:a16="http://schemas.microsoft.com/office/drawing/2014/main" id="{18E2686D-0F9F-D4F6-E8AD-D4C259C5CE4E}"/>
              </a:ext>
            </a:extLst>
          </p:cNvPr>
          <p:cNvSpPr txBox="1"/>
          <p:nvPr/>
        </p:nvSpPr>
        <p:spPr>
          <a:xfrm>
            <a:off x="947505" y="1978436"/>
            <a:ext cx="1417376" cy="369332"/>
          </a:xfrm>
          <a:prstGeom prst="rect">
            <a:avLst/>
          </a:prstGeom>
          <a:noFill/>
        </p:spPr>
        <p:txBody>
          <a:bodyPr wrap="none" rtlCol="0">
            <a:spAutoFit/>
          </a:bodyPr>
          <a:lstStyle/>
          <a:p>
            <a:r>
              <a:rPr kumimoji="1" lang="en-US" altLang="ko-KR" dirty="0"/>
              <a:t>CSV </a:t>
            </a:r>
            <a:r>
              <a:rPr kumimoji="1" lang="en-US" altLang="ko-KR" dirty="0">
                <a:sym typeface="Wingdings" pitchFamily="2" charset="2"/>
              </a:rPr>
              <a:t></a:t>
            </a:r>
            <a:r>
              <a:rPr kumimoji="1" lang="en-US" altLang="ko-KR" dirty="0"/>
              <a:t> </a:t>
            </a:r>
            <a:r>
              <a:rPr kumimoji="1" lang="en-US" altLang="ko-KR" dirty="0" err="1"/>
              <a:t>json</a:t>
            </a:r>
            <a:endParaRPr kumimoji="1" lang="ko-KR" altLang="en-US" dirty="0"/>
          </a:p>
        </p:txBody>
      </p:sp>
      <p:sp>
        <p:nvSpPr>
          <p:cNvPr id="7" name="TextBox 6">
            <a:extLst>
              <a:ext uri="{FF2B5EF4-FFF2-40B4-BE49-F238E27FC236}">
                <a16:creationId xmlns:a16="http://schemas.microsoft.com/office/drawing/2014/main" id="{29EB8C3B-EAC0-05CA-CFE1-13743642B977}"/>
              </a:ext>
            </a:extLst>
          </p:cNvPr>
          <p:cNvSpPr txBox="1"/>
          <p:nvPr/>
        </p:nvSpPr>
        <p:spPr>
          <a:xfrm>
            <a:off x="3061362" y="4994569"/>
            <a:ext cx="9645042" cy="1477328"/>
          </a:xfrm>
          <a:prstGeom prst="rect">
            <a:avLst/>
          </a:prstGeom>
          <a:noFill/>
        </p:spPr>
        <p:txBody>
          <a:bodyPr wrap="square" rtlCol="0">
            <a:spAutoFit/>
          </a:bodyPr>
          <a:lstStyle/>
          <a:p>
            <a:r>
              <a:rPr kumimoji="1" lang="en-US" altLang="ko-KR" dirty="0"/>
              <a:t>{ </a:t>
            </a:r>
          </a:p>
          <a:p>
            <a:r>
              <a:rPr kumimoji="1" lang="en-US" altLang="ko-KR" b="1" dirty="0"/>
              <a:t>	“query”</a:t>
            </a:r>
            <a:r>
              <a:rPr kumimoji="1" lang="en-US" altLang="ko-KR" dirty="0"/>
              <a:t> : key word </a:t>
            </a:r>
            <a:r>
              <a:rPr kumimoji="1" lang="en-US" altLang="ko-KR" sz="1500" dirty="0"/>
              <a:t>(expected search query: using extracted keyword from abstract ),</a:t>
            </a:r>
          </a:p>
          <a:p>
            <a:r>
              <a:rPr kumimoji="1" lang="en-US" altLang="ko-KR" b="1" dirty="0"/>
              <a:t>	“pos”</a:t>
            </a:r>
            <a:r>
              <a:rPr kumimoji="1" lang="en-US" altLang="ko-KR" dirty="0"/>
              <a:t>: [source abstract] </a:t>
            </a:r>
          </a:p>
          <a:p>
            <a:r>
              <a:rPr kumimoji="1" lang="en-US" altLang="ko-KR" dirty="0"/>
              <a:t>}</a:t>
            </a:r>
          </a:p>
          <a:p>
            <a:endParaRPr kumimoji="1" lang="ko-KR" altLang="en-US" dirty="0"/>
          </a:p>
        </p:txBody>
      </p:sp>
      <p:graphicFrame>
        <p:nvGraphicFramePr>
          <p:cNvPr id="2" name="표 1">
            <a:extLst>
              <a:ext uri="{FF2B5EF4-FFF2-40B4-BE49-F238E27FC236}">
                <a16:creationId xmlns:a16="http://schemas.microsoft.com/office/drawing/2014/main" id="{77A8EF65-B39C-4C68-1206-4F3BC3F45351}"/>
              </a:ext>
            </a:extLst>
          </p:cNvPr>
          <p:cNvGraphicFramePr>
            <a:graphicFrameLocks noGrp="1"/>
          </p:cNvGraphicFramePr>
          <p:nvPr>
            <p:extLst>
              <p:ext uri="{D42A27DB-BD31-4B8C-83A1-F6EECF244321}">
                <p14:modId xmlns:p14="http://schemas.microsoft.com/office/powerpoint/2010/main" val="1372059932"/>
              </p:ext>
            </p:extLst>
          </p:nvPr>
        </p:nvGraphicFramePr>
        <p:xfrm>
          <a:off x="947505" y="2525946"/>
          <a:ext cx="8127999" cy="2219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944336334"/>
                    </a:ext>
                  </a:extLst>
                </a:gridCol>
                <a:gridCol w="2709333">
                  <a:extLst>
                    <a:ext uri="{9D8B030D-6E8A-4147-A177-3AD203B41FA5}">
                      <a16:colId xmlns:a16="http://schemas.microsoft.com/office/drawing/2014/main" val="4157884111"/>
                    </a:ext>
                  </a:extLst>
                </a:gridCol>
                <a:gridCol w="2709333">
                  <a:extLst>
                    <a:ext uri="{9D8B030D-6E8A-4147-A177-3AD203B41FA5}">
                      <a16:colId xmlns:a16="http://schemas.microsoft.com/office/drawing/2014/main" val="1066204185"/>
                    </a:ext>
                  </a:extLst>
                </a:gridCol>
              </a:tblGrid>
              <a:tr h="370840">
                <a:tc>
                  <a:txBody>
                    <a:bodyPr/>
                    <a:lstStyle/>
                    <a:p>
                      <a:r>
                        <a:rPr lang="en-US" altLang="ko-Kore-KR" dirty="0"/>
                        <a:t>NAME</a:t>
                      </a:r>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n-US" altLang="ko-Kore-KR" dirty="0"/>
                        <a:t>Abstract</a:t>
                      </a:r>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n-US" altLang="ko-Kore-KR" dirty="0"/>
                        <a:t>Keywords</a:t>
                      </a:r>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749967047"/>
                  </a:ext>
                </a:extLst>
              </a:tr>
              <a:tr h="370840">
                <a:tc>
                  <a:txBody>
                    <a:bodyPr/>
                    <a:lstStyle/>
                    <a:p>
                      <a:r>
                        <a:rPr lang="ko-Kore-KR" altLang="en-US" dirty="0"/>
                        <a:t>고영중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2159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고영중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7202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고영중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382869"/>
                  </a:ext>
                </a:extLst>
              </a:tr>
              <a:tr h="0">
                <a:tc>
                  <a:txBody>
                    <a:bodyPr/>
                    <a:lstStyle/>
                    <a:p>
                      <a:r>
                        <a:rPr lang="en-US" altLang="ko-KR" dirty="0"/>
                        <a:t>…</a:t>
                      </a:r>
                      <a:endParaRPr lang="en-US" altLang="ko-Kore-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7481910"/>
                  </a:ext>
                </a:extLst>
              </a:tr>
              <a:tr h="370840">
                <a:tc>
                  <a:txBody>
                    <a:bodyPr/>
                    <a:lstStyle/>
                    <a:p>
                      <a:r>
                        <a:rPr lang="en-US" altLang="ko-Kore-K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ore-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963794"/>
                  </a:ext>
                </a:extLst>
              </a:tr>
            </a:tbl>
          </a:graphicData>
        </a:graphic>
      </p:graphicFrame>
      <p:sp>
        <p:nvSpPr>
          <p:cNvPr id="3" name="직사각형 2">
            <a:extLst>
              <a:ext uri="{FF2B5EF4-FFF2-40B4-BE49-F238E27FC236}">
                <a16:creationId xmlns:a16="http://schemas.microsoft.com/office/drawing/2014/main" id="{3958FFEE-423B-2D94-99EE-8CB4F50E92A7}"/>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data-preprocessing</a:t>
            </a:r>
            <a:endParaRPr kumimoji="1" lang="ko-Kore-KR" altLang="en-US">
              <a:solidFill>
                <a:schemeClr val="bg1"/>
              </a:solidFill>
            </a:endParaRPr>
          </a:p>
        </p:txBody>
      </p:sp>
      <p:sp>
        <p:nvSpPr>
          <p:cNvPr id="8" name="직사각형 7">
            <a:extLst>
              <a:ext uri="{FF2B5EF4-FFF2-40B4-BE49-F238E27FC236}">
                <a16:creationId xmlns:a16="http://schemas.microsoft.com/office/drawing/2014/main" id="{067567F4-16BA-D373-C60D-E4A7B388674A}"/>
              </a:ext>
            </a:extLst>
          </p:cNvPr>
          <p:cNvSpPr/>
          <p:nvPr/>
        </p:nvSpPr>
        <p:spPr>
          <a:xfrm>
            <a:off x="2955073" y="4905480"/>
            <a:ext cx="8853354" cy="1373846"/>
          </a:xfrm>
          <a:prstGeom prst="rect">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오른쪽으로 구부러진 화살표[C] 12">
            <a:extLst>
              <a:ext uri="{FF2B5EF4-FFF2-40B4-BE49-F238E27FC236}">
                <a16:creationId xmlns:a16="http://schemas.microsoft.com/office/drawing/2014/main" id="{E85DC3E4-70E1-900F-08DD-080B938FACC0}"/>
              </a:ext>
            </a:extLst>
          </p:cNvPr>
          <p:cNvSpPr/>
          <p:nvPr/>
        </p:nvSpPr>
        <p:spPr>
          <a:xfrm rot="18258229" flipH="1">
            <a:off x="9599544" y="4074640"/>
            <a:ext cx="346531" cy="789504"/>
          </a:xfrm>
          <a:prstGeom prst="curvedRightArrow">
            <a:avLst>
              <a:gd name="adj1" fmla="val 0"/>
              <a:gd name="adj2" fmla="val 50000"/>
              <a:gd name="adj3" fmla="val 25587"/>
            </a:avLst>
          </a:prstGeom>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302464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DFD80D-343F-1A24-F8E3-CCF79DBFF1AB}"/>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3958FFEE-423B-2D94-99EE-8CB4F50E92A7}"/>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data-preprocessing</a:t>
            </a:r>
            <a:endParaRPr kumimoji="1" lang="ko-Kore-KR" altLang="en-US">
              <a:solidFill>
                <a:schemeClr val="bg1"/>
              </a:solidFill>
            </a:endParaRPr>
          </a:p>
        </p:txBody>
      </p:sp>
      <p:sp>
        <p:nvSpPr>
          <p:cNvPr id="5" name="TextBox 4">
            <a:extLst>
              <a:ext uri="{FF2B5EF4-FFF2-40B4-BE49-F238E27FC236}">
                <a16:creationId xmlns:a16="http://schemas.microsoft.com/office/drawing/2014/main" id="{54113FAF-8A02-C985-397D-46DF18A86BAB}"/>
              </a:ext>
            </a:extLst>
          </p:cNvPr>
          <p:cNvSpPr txBox="1"/>
          <p:nvPr/>
        </p:nvSpPr>
        <p:spPr>
          <a:xfrm>
            <a:off x="914548" y="1731375"/>
            <a:ext cx="1517916" cy="369332"/>
          </a:xfrm>
          <a:prstGeom prst="rect">
            <a:avLst/>
          </a:prstGeom>
          <a:noFill/>
        </p:spPr>
        <p:txBody>
          <a:bodyPr wrap="none" rtlCol="0">
            <a:spAutoFit/>
          </a:bodyPr>
          <a:lstStyle/>
          <a:p>
            <a:r>
              <a:rPr kumimoji="1" lang="en-US" altLang="ko-KR" dirty="0"/>
              <a:t>512 tokenize</a:t>
            </a:r>
            <a:endParaRPr kumimoji="1" lang="ko-KR" altLang="en-US" dirty="0"/>
          </a:p>
        </p:txBody>
      </p:sp>
      <p:sp>
        <p:nvSpPr>
          <p:cNvPr id="9" name="TextBox 8">
            <a:extLst>
              <a:ext uri="{FF2B5EF4-FFF2-40B4-BE49-F238E27FC236}">
                <a16:creationId xmlns:a16="http://schemas.microsoft.com/office/drawing/2014/main" id="{362063C3-3ADF-003F-0828-D7523E8584E7}"/>
              </a:ext>
            </a:extLst>
          </p:cNvPr>
          <p:cNvSpPr txBox="1"/>
          <p:nvPr/>
        </p:nvSpPr>
        <p:spPr>
          <a:xfrm>
            <a:off x="1164920" y="2229986"/>
            <a:ext cx="9645042" cy="2031325"/>
          </a:xfrm>
          <a:prstGeom prst="rect">
            <a:avLst/>
          </a:prstGeom>
          <a:noFill/>
        </p:spPr>
        <p:txBody>
          <a:bodyPr wrap="square" rtlCol="0">
            <a:spAutoFit/>
          </a:bodyPr>
          <a:lstStyle/>
          <a:p>
            <a:r>
              <a:rPr kumimoji="1" lang="en-US" altLang="ko-KR" dirty="0"/>
              <a:t>{ “</a:t>
            </a:r>
            <a:r>
              <a:rPr kumimoji="1" lang="en-US" altLang="ko-KR" b="1" dirty="0"/>
              <a:t>query”</a:t>
            </a:r>
            <a:r>
              <a:rPr kumimoji="1" lang="en-US" altLang="ko-KR" dirty="0"/>
              <a:t> : key word A,</a:t>
            </a:r>
            <a:r>
              <a:rPr kumimoji="1" lang="ko-KR" altLang="en-US" dirty="0"/>
              <a:t> </a:t>
            </a:r>
            <a:r>
              <a:rPr kumimoji="1" lang="en-US" altLang="ko-KR" b="1" dirty="0"/>
              <a:t>“pos”</a:t>
            </a:r>
            <a:r>
              <a:rPr kumimoji="1" lang="en-US" altLang="ko-KR" dirty="0"/>
              <a:t>: [source abstract A-1]}</a:t>
            </a:r>
          </a:p>
          <a:p>
            <a:r>
              <a:rPr kumimoji="1" lang="en-US" altLang="ko-KR" dirty="0"/>
              <a:t>{ “</a:t>
            </a:r>
            <a:r>
              <a:rPr kumimoji="1" lang="en-US" altLang="ko-KR" b="1" dirty="0"/>
              <a:t>query”</a:t>
            </a:r>
            <a:r>
              <a:rPr kumimoji="1" lang="en-US" altLang="ko-KR" dirty="0"/>
              <a:t> : key word</a:t>
            </a:r>
            <a:r>
              <a:rPr kumimoji="1" lang="ko-KR" altLang="en-US" dirty="0"/>
              <a:t> </a:t>
            </a:r>
            <a:r>
              <a:rPr kumimoji="1" lang="en-US" altLang="ko-KR" dirty="0"/>
              <a:t>A,</a:t>
            </a:r>
            <a:r>
              <a:rPr kumimoji="1" lang="ko-KR" altLang="en-US" dirty="0"/>
              <a:t> </a:t>
            </a:r>
            <a:r>
              <a:rPr kumimoji="1" lang="en-US" altLang="ko-KR" b="1" dirty="0"/>
              <a:t>“pos”</a:t>
            </a:r>
            <a:r>
              <a:rPr kumimoji="1" lang="en-US" altLang="ko-KR" dirty="0"/>
              <a:t>: [next source abstract A-2]}</a:t>
            </a:r>
          </a:p>
          <a:p>
            <a:endParaRPr kumimoji="1" lang="en-US" altLang="ko-KR" dirty="0"/>
          </a:p>
          <a:p>
            <a:r>
              <a:rPr kumimoji="1" lang="en-US" altLang="ko-KR" dirty="0"/>
              <a:t>{ “</a:t>
            </a:r>
            <a:r>
              <a:rPr kumimoji="1" lang="en-US" altLang="ko-KR" b="1" dirty="0"/>
              <a:t>query”</a:t>
            </a:r>
            <a:r>
              <a:rPr kumimoji="1" lang="en-US" altLang="ko-KR" dirty="0"/>
              <a:t> : key word B,</a:t>
            </a:r>
            <a:r>
              <a:rPr kumimoji="1" lang="ko-KR" altLang="en-US" dirty="0"/>
              <a:t> </a:t>
            </a:r>
            <a:r>
              <a:rPr kumimoji="1" lang="en-US" altLang="ko-KR" b="1" dirty="0"/>
              <a:t>“pos”</a:t>
            </a:r>
            <a:r>
              <a:rPr kumimoji="1" lang="en-US" altLang="ko-KR" dirty="0"/>
              <a:t>: [source abstract B-1]}</a:t>
            </a:r>
          </a:p>
          <a:p>
            <a:r>
              <a:rPr kumimoji="1" lang="en-US" altLang="ko-KR" dirty="0"/>
              <a:t>{ “</a:t>
            </a:r>
            <a:r>
              <a:rPr kumimoji="1" lang="en-US" altLang="ko-KR" b="1" dirty="0"/>
              <a:t>query”</a:t>
            </a:r>
            <a:r>
              <a:rPr kumimoji="1" lang="en-US" altLang="ko-KR" dirty="0"/>
              <a:t> : key word</a:t>
            </a:r>
            <a:r>
              <a:rPr kumimoji="1" lang="ko-KR" altLang="en-US" dirty="0"/>
              <a:t> </a:t>
            </a:r>
            <a:r>
              <a:rPr kumimoji="1" lang="en-US" altLang="ko-KR" dirty="0"/>
              <a:t>B,</a:t>
            </a:r>
            <a:r>
              <a:rPr kumimoji="1" lang="ko-KR" altLang="en-US" dirty="0"/>
              <a:t> </a:t>
            </a:r>
            <a:r>
              <a:rPr kumimoji="1" lang="en-US" altLang="ko-KR" b="1" dirty="0"/>
              <a:t>“pos”</a:t>
            </a:r>
            <a:r>
              <a:rPr kumimoji="1" lang="en-US" altLang="ko-KR" dirty="0"/>
              <a:t>: [next source abstract B-2] }</a:t>
            </a:r>
          </a:p>
          <a:p>
            <a:r>
              <a:rPr kumimoji="1" lang="en-US" altLang="ko-KR" dirty="0"/>
              <a:t> </a:t>
            </a:r>
          </a:p>
          <a:p>
            <a:endParaRPr kumimoji="1" lang="ko-KR" altLang="en-US" dirty="0"/>
          </a:p>
        </p:txBody>
      </p:sp>
      <p:pic>
        <p:nvPicPr>
          <p:cNvPr id="10" name="그림 9">
            <a:extLst>
              <a:ext uri="{FF2B5EF4-FFF2-40B4-BE49-F238E27FC236}">
                <a16:creationId xmlns:a16="http://schemas.microsoft.com/office/drawing/2014/main" id="{AC7131C9-76A4-6274-2F9A-7D167193C0EC}"/>
              </a:ext>
            </a:extLst>
          </p:cNvPr>
          <p:cNvPicPr>
            <a:picLocks noChangeAspect="1"/>
          </p:cNvPicPr>
          <p:nvPr/>
        </p:nvPicPr>
        <p:blipFill>
          <a:blip r:embed="rId3"/>
          <a:stretch>
            <a:fillRect/>
          </a:stretch>
        </p:blipFill>
        <p:spPr>
          <a:xfrm>
            <a:off x="3654304" y="4364832"/>
            <a:ext cx="7772400" cy="1311797"/>
          </a:xfrm>
          <a:prstGeom prst="rect">
            <a:avLst/>
          </a:prstGeom>
        </p:spPr>
      </p:pic>
      <p:sp>
        <p:nvSpPr>
          <p:cNvPr id="11" name="TextBox 10">
            <a:extLst>
              <a:ext uri="{FF2B5EF4-FFF2-40B4-BE49-F238E27FC236}">
                <a16:creationId xmlns:a16="http://schemas.microsoft.com/office/drawing/2014/main" id="{B3E1AA1C-AE08-71AB-E2A1-FFBABD225040}"/>
              </a:ext>
            </a:extLst>
          </p:cNvPr>
          <p:cNvSpPr txBox="1"/>
          <p:nvPr/>
        </p:nvSpPr>
        <p:spPr>
          <a:xfrm>
            <a:off x="3646388" y="5793029"/>
            <a:ext cx="1423467" cy="646331"/>
          </a:xfrm>
          <a:prstGeom prst="rect">
            <a:avLst/>
          </a:prstGeom>
          <a:noFill/>
        </p:spPr>
        <p:txBody>
          <a:bodyPr wrap="none" rtlCol="0">
            <a:spAutoFit/>
          </a:bodyPr>
          <a:lstStyle/>
          <a:p>
            <a:r>
              <a:rPr kumimoji="1" lang="en-US" altLang="ko-KR" dirty="0"/>
              <a:t>total:</a:t>
            </a:r>
            <a:r>
              <a:rPr kumimoji="1" lang="ko-KR" altLang="en-US" dirty="0"/>
              <a:t> </a:t>
            </a:r>
            <a:r>
              <a:rPr kumimoji="1" lang="en-US" altLang="ko-KR" dirty="0"/>
              <a:t>18536</a:t>
            </a:r>
          </a:p>
          <a:p>
            <a:endParaRPr kumimoji="1" lang="ko-KR" altLang="en-US" dirty="0"/>
          </a:p>
        </p:txBody>
      </p:sp>
    </p:spTree>
    <p:extLst>
      <p:ext uri="{BB962C8B-B14F-4D97-AF65-F5344CB8AC3E}">
        <p14:creationId xmlns:p14="http://schemas.microsoft.com/office/powerpoint/2010/main" val="160998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E2686D-0F9F-D4F6-E8AD-D4C259C5CE4E}"/>
              </a:ext>
            </a:extLst>
          </p:cNvPr>
          <p:cNvSpPr txBox="1"/>
          <p:nvPr/>
        </p:nvSpPr>
        <p:spPr>
          <a:xfrm>
            <a:off x="814192" y="1809448"/>
            <a:ext cx="4140942" cy="369332"/>
          </a:xfrm>
          <a:prstGeom prst="rect">
            <a:avLst/>
          </a:prstGeom>
          <a:noFill/>
        </p:spPr>
        <p:txBody>
          <a:bodyPr wrap="none" rtlCol="0">
            <a:spAutoFit/>
          </a:bodyPr>
          <a:lstStyle/>
          <a:p>
            <a:r>
              <a:rPr kumimoji="1" lang="en-US" altLang="ko-KR" dirty="0"/>
              <a:t>only pos </a:t>
            </a:r>
            <a:r>
              <a:rPr kumimoji="1" lang="en-US" altLang="ko-KR" dirty="0" err="1"/>
              <a:t>json</a:t>
            </a:r>
            <a:r>
              <a:rPr kumimoji="1" lang="en-US" altLang="ko-KR" dirty="0"/>
              <a:t> </a:t>
            </a:r>
            <a:r>
              <a:rPr kumimoji="1" lang="en-US" altLang="ko-KR" dirty="0">
                <a:sym typeface="Wingdings" pitchFamily="2" charset="2"/>
              </a:rPr>
              <a:t></a:t>
            </a:r>
            <a:r>
              <a:rPr kumimoji="1" lang="en-US" altLang="ko-KR" dirty="0"/>
              <a:t>hard negative mining</a:t>
            </a:r>
            <a:endParaRPr kumimoji="1" lang="ko-KR" altLang="en-US" dirty="0"/>
          </a:p>
        </p:txBody>
      </p:sp>
      <p:pic>
        <p:nvPicPr>
          <p:cNvPr id="3" name="그림 2">
            <a:extLst>
              <a:ext uri="{FF2B5EF4-FFF2-40B4-BE49-F238E27FC236}">
                <a16:creationId xmlns:a16="http://schemas.microsoft.com/office/drawing/2014/main" id="{DD228230-564A-443A-5538-9D1C929DCF85}"/>
              </a:ext>
            </a:extLst>
          </p:cNvPr>
          <p:cNvPicPr>
            <a:picLocks noChangeAspect="1"/>
          </p:cNvPicPr>
          <p:nvPr/>
        </p:nvPicPr>
        <p:blipFill>
          <a:blip r:embed="rId3"/>
          <a:stretch>
            <a:fillRect/>
          </a:stretch>
        </p:blipFill>
        <p:spPr>
          <a:xfrm>
            <a:off x="814192" y="2453856"/>
            <a:ext cx="10248514" cy="2662604"/>
          </a:xfrm>
          <a:prstGeom prst="rect">
            <a:avLst/>
          </a:prstGeom>
        </p:spPr>
      </p:pic>
      <p:sp>
        <p:nvSpPr>
          <p:cNvPr id="2" name="TextBox 1">
            <a:extLst>
              <a:ext uri="{FF2B5EF4-FFF2-40B4-BE49-F238E27FC236}">
                <a16:creationId xmlns:a16="http://schemas.microsoft.com/office/drawing/2014/main" id="{2611AD10-0CF2-90FD-EA81-86432960505C}"/>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
        <p:nvSpPr>
          <p:cNvPr id="7" name="직사각형 6">
            <a:extLst>
              <a:ext uri="{FF2B5EF4-FFF2-40B4-BE49-F238E27FC236}">
                <a16:creationId xmlns:a16="http://schemas.microsoft.com/office/drawing/2014/main" id="{693FE936-57FD-4F46-110F-264541E9CCC0}"/>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data-preprocessing</a:t>
            </a:r>
            <a:endParaRPr kumimoji="1" lang="ko-Kore-KR" altLang="en-US">
              <a:solidFill>
                <a:schemeClr val="bg1"/>
              </a:solidFill>
            </a:endParaRPr>
          </a:p>
        </p:txBody>
      </p:sp>
      <p:sp>
        <p:nvSpPr>
          <p:cNvPr id="4" name="직사각형 3">
            <a:extLst>
              <a:ext uri="{FF2B5EF4-FFF2-40B4-BE49-F238E27FC236}">
                <a16:creationId xmlns:a16="http://schemas.microsoft.com/office/drawing/2014/main" id="{B64009A5-AB4C-4982-E089-F8C225E3DC4F}"/>
              </a:ext>
            </a:extLst>
          </p:cNvPr>
          <p:cNvSpPr/>
          <p:nvPr/>
        </p:nvSpPr>
        <p:spPr>
          <a:xfrm>
            <a:off x="914548" y="3876541"/>
            <a:ext cx="3915029" cy="6825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54703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E2686D-0F9F-D4F6-E8AD-D4C259C5CE4E}"/>
              </a:ext>
            </a:extLst>
          </p:cNvPr>
          <p:cNvSpPr txBox="1"/>
          <p:nvPr/>
        </p:nvSpPr>
        <p:spPr>
          <a:xfrm>
            <a:off x="824531" y="1807980"/>
            <a:ext cx="3368551" cy="369332"/>
          </a:xfrm>
          <a:prstGeom prst="rect">
            <a:avLst/>
          </a:prstGeom>
          <a:noFill/>
        </p:spPr>
        <p:txBody>
          <a:bodyPr wrap="none" rtlCol="0">
            <a:spAutoFit/>
          </a:bodyPr>
          <a:lstStyle/>
          <a:p>
            <a:r>
              <a:rPr kumimoji="1" lang="en-US" altLang="ko-KR" dirty="0"/>
              <a:t>result of hard negative mining</a:t>
            </a:r>
            <a:endParaRPr kumimoji="1" lang="ko-KR" altLang="en-US" dirty="0"/>
          </a:p>
        </p:txBody>
      </p:sp>
      <p:sp>
        <p:nvSpPr>
          <p:cNvPr id="3" name="TextBox 2">
            <a:extLst>
              <a:ext uri="{FF2B5EF4-FFF2-40B4-BE49-F238E27FC236}">
                <a16:creationId xmlns:a16="http://schemas.microsoft.com/office/drawing/2014/main" id="{C2F2FC36-8481-9BD0-5BB0-EDACD9000DEB}"/>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
        <p:nvSpPr>
          <p:cNvPr id="7" name="직사각형 6">
            <a:extLst>
              <a:ext uri="{FF2B5EF4-FFF2-40B4-BE49-F238E27FC236}">
                <a16:creationId xmlns:a16="http://schemas.microsoft.com/office/drawing/2014/main" id="{9A6E9751-1721-16A5-7DD7-2D4E10FB85B6}"/>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data-preprocessing</a:t>
            </a:r>
            <a:endParaRPr kumimoji="1" lang="ko-Kore-KR" altLang="en-US">
              <a:solidFill>
                <a:schemeClr val="bg1"/>
              </a:solidFill>
            </a:endParaRPr>
          </a:p>
        </p:txBody>
      </p:sp>
      <p:sp>
        <p:nvSpPr>
          <p:cNvPr id="9" name="TextBox 8">
            <a:extLst>
              <a:ext uri="{FF2B5EF4-FFF2-40B4-BE49-F238E27FC236}">
                <a16:creationId xmlns:a16="http://schemas.microsoft.com/office/drawing/2014/main" id="{BBC895BF-D3F6-AFB2-D30A-57120D9ABD79}"/>
              </a:ext>
            </a:extLst>
          </p:cNvPr>
          <p:cNvSpPr txBox="1"/>
          <p:nvPr/>
        </p:nvSpPr>
        <p:spPr>
          <a:xfrm>
            <a:off x="446762" y="2712289"/>
            <a:ext cx="11489924" cy="2031325"/>
          </a:xfrm>
          <a:prstGeom prst="rect">
            <a:avLst/>
          </a:prstGeom>
          <a:noFill/>
        </p:spPr>
        <p:txBody>
          <a:bodyPr wrap="square" rtlCol="0">
            <a:spAutoFit/>
          </a:bodyPr>
          <a:lstStyle/>
          <a:p>
            <a:r>
              <a:rPr kumimoji="1" lang="en-US" altLang="ko-KR" dirty="0"/>
              <a:t>{ “</a:t>
            </a:r>
            <a:r>
              <a:rPr kumimoji="1" lang="en-US" altLang="ko-KR" b="1" dirty="0"/>
              <a:t>query”</a:t>
            </a:r>
            <a:r>
              <a:rPr kumimoji="1" lang="en-US" altLang="ko-KR" dirty="0"/>
              <a:t> : key word A,</a:t>
            </a:r>
            <a:r>
              <a:rPr kumimoji="1" lang="ko-KR" altLang="en-US" dirty="0"/>
              <a:t> </a:t>
            </a:r>
            <a:r>
              <a:rPr kumimoji="1" lang="en-US" altLang="ko-KR" b="1" dirty="0"/>
              <a:t>“pos”</a:t>
            </a:r>
            <a:r>
              <a:rPr kumimoji="1" lang="en-US" altLang="ko-KR" dirty="0"/>
              <a:t>: [source abstract A-1], </a:t>
            </a:r>
            <a:r>
              <a:rPr kumimoji="1" lang="en-US" altLang="ko-KR" b="1" dirty="0"/>
              <a:t>“neg”</a:t>
            </a:r>
            <a:r>
              <a:rPr kumimoji="1" lang="en-US" altLang="ko-KR" dirty="0"/>
              <a:t>:[mining result 1], ... ,[mining result N] }</a:t>
            </a:r>
          </a:p>
          <a:p>
            <a:r>
              <a:rPr kumimoji="1" lang="en-US" altLang="ko-KR" dirty="0"/>
              <a:t>{ “</a:t>
            </a:r>
            <a:r>
              <a:rPr kumimoji="1" lang="en-US" altLang="ko-KR" b="1" dirty="0"/>
              <a:t>query”</a:t>
            </a:r>
            <a:r>
              <a:rPr kumimoji="1" lang="en-US" altLang="ko-KR" dirty="0"/>
              <a:t> : key word</a:t>
            </a:r>
            <a:r>
              <a:rPr kumimoji="1" lang="ko-KR" altLang="en-US" dirty="0"/>
              <a:t> </a:t>
            </a:r>
            <a:r>
              <a:rPr kumimoji="1" lang="en-US" altLang="ko-KR" dirty="0"/>
              <a:t>A,</a:t>
            </a:r>
            <a:r>
              <a:rPr kumimoji="1" lang="ko-KR" altLang="en-US" dirty="0"/>
              <a:t> </a:t>
            </a:r>
            <a:r>
              <a:rPr kumimoji="1" lang="en-US" altLang="ko-KR" b="1" dirty="0"/>
              <a:t>“pos”</a:t>
            </a:r>
            <a:r>
              <a:rPr kumimoji="1" lang="en-US" altLang="ko-KR" dirty="0"/>
              <a:t>: [next source abstract A-2] , </a:t>
            </a:r>
            <a:r>
              <a:rPr kumimoji="1" lang="en-US" altLang="ko-KR" b="1" dirty="0"/>
              <a:t>“neg”</a:t>
            </a:r>
            <a:r>
              <a:rPr kumimoji="1" lang="en-US" altLang="ko-KR" dirty="0"/>
              <a:t>:[mining result 1], ... ,[mining result N] }</a:t>
            </a:r>
          </a:p>
          <a:p>
            <a:endParaRPr kumimoji="1" lang="en-US" altLang="ko-KR" dirty="0"/>
          </a:p>
          <a:p>
            <a:r>
              <a:rPr kumimoji="1" lang="en-US" altLang="ko-KR" dirty="0"/>
              <a:t>{ “</a:t>
            </a:r>
            <a:r>
              <a:rPr kumimoji="1" lang="en-US" altLang="ko-KR" b="1" dirty="0"/>
              <a:t>query”</a:t>
            </a:r>
            <a:r>
              <a:rPr kumimoji="1" lang="en-US" altLang="ko-KR" dirty="0"/>
              <a:t> : key word B,</a:t>
            </a:r>
            <a:r>
              <a:rPr kumimoji="1" lang="ko-KR" altLang="en-US" dirty="0"/>
              <a:t> </a:t>
            </a:r>
            <a:r>
              <a:rPr kumimoji="1" lang="en-US" altLang="ko-KR" b="1" dirty="0"/>
              <a:t>“pos”</a:t>
            </a:r>
            <a:r>
              <a:rPr kumimoji="1" lang="en-US" altLang="ko-KR" dirty="0"/>
              <a:t>: [source abstract B-1] , </a:t>
            </a:r>
            <a:r>
              <a:rPr kumimoji="1" lang="en-US" altLang="ko-KR" b="1" dirty="0"/>
              <a:t>“neg”</a:t>
            </a:r>
            <a:r>
              <a:rPr kumimoji="1" lang="en-US" altLang="ko-KR" dirty="0"/>
              <a:t>:[mining result 1], ... ,[mining result N] }</a:t>
            </a:r>
          </a:p>
          <a:p>
            <a:r>
              <a:rPr kumimoji="1" lang="en-US" altLang="ko-KR" dirty="0"/>
              <a:t>{ “</a:t>
            </a:r>
            <a:r>
              <a:rPr kumimoji="1" lang="en-US" altLang="ko-KR" b="1" dirty="0"/>
              <a:t>query”</a:t>
            </a:r>
            <a:r>
              <a:rPr kumimoji="1" lang="en-US" altLang="ko-KR" dirty="0"/>
              <a:t> : key word</a:t>
            </a:r>
            <a:r>
              <a:rPr kumimoji="1" lang="ko-KR" altLang="en-US" dirty="0"/>
              <a:t> </a:t>
            </a:r>
            <a:r>
              <a:rPr kumimoji="1" lang="en-US" altLang="ko-KR" dirty="0"/>
              <a:t>B,</a:t>
            </a:r>
            <a:r>
              <a:rPr kumimoji="1" lang="ko-KR" altLang="en-US" dirty="0"/>
              <a:t> </a:t>
            </a:r>
            <a:r>
              <a:rPr kumimoji="1" lang="en-US" altLang="ko-KR" b="1" dirty="0"/>
              <a:t>“pos”</a:t>
            </a:r>
            <a:r>
              <a:rPr kumimoji="1" lang="en-US" altLang="ko-KR" dirty="0"/>
              <a:t>: [next source abstract B-2] , </a:t>
            </a:r>
            <a:r>
              <a:rPr kumimoji="1" lang="en-US" altLang="ko-KR" b="1" dirty="0"/>
              <a:t>“neg”</a:t>
            </a:r>
            <a:r>
              <a:rPr kumimoji="1" lang="en-US" altLang="ko-KR" dirty="0"/>
              <a:t>:[mining result 1], ... ,[mining result N] }</a:t>
            </a:r>
          </a:p>
          <a:p>
            <a:r>
              <a:rPr kumimoji="1" lang="en-US" altLang="ko-KR" dirty="0"/>
              <a:t> </a:t>
            </a:r>
          </a:p>
          <a:p>
            <a:endParaRPr kumimoji="1" lang="ko-KR" altLang="en-US" dirty="0"/>
          </a:p>
        </p:txBody>
      </p:sp>
    </p:spTree>
    <p:extLst>
      <p:ext uri="{BB962C8B-B14F-4D97-AF65-F5344CB8AC3E}">
        <p14:creationId xmlns:p14="http://schemas.microsoft.com/office/powerpoint/2010/main" val="424091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069F473-2D33-963F-B6DF-0E601BBECEF5}"/>
              </a:ext>
            </a:extLst>
          </p:cNvPr>
          <p:cNvSpPr/>
          <p:nvPr/>
        </p:nvSpPr>
        <p:spPr>
          <a:xfrm>
            <a:off x="751562" y="1210868"/>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Model Change</a:t>
            </a:r>
            <a:endParaRPr kumimoji="1" lang="ko-Kore-KR" altLang="en-US">
              <a:solidFill>
                <a:schemeClr val="bg1"/>
              </a:solidFill>
            </a:endParaRPr>
          </a:p>
        </p:txBody>
      </p:sp>
      <p:sp>
        <p:nvSpPr>
          <p:cNvPr id="5" name="TextBox 4">
            <a:extLst>
              <a:ext uri="{FF2B5EF4-FFF2-40B4-BE49-F238E27FC236}">
                <a16:creationId xmlns:a16="http://schemas.microsoft.com/office/drawing/2014/main" id="{AFEFB9EE-A8D8-768E-7B54-9643371FC4EE}"/>
              </a:ext>
            </a:extLst>
          </p:cNvPr>
          <p:cNvSpPr txBox="1"/>
          <p:nvPr/>
        </p:nvSpPr>
        <p:spPr>
          <a:xfrm>
            <a:off x="751562" y="1857199"/>
            <a:ext cx="3047309" cy="646331"/>
          </a:xfrm>
          <a:prstGeom prst="rect">
            <a:avLst/>
          </a:prstGeom>
          <a:noFill/>
        </p:spPr>
        <p:txBody>
          <a:bodyPr wrap="none" rtlCol="0">
            <a:spAutoFit/>
          </a:bodyPr>
          <a:lstStyle/>
          <a:p>
            <a:r>
              <a:rPr kumimoji="1" lang="en-US" altLang="ko-KR" dirty="0"/>
              <a:t>! issue of out of memory</a:t>
            </a:r>
          </a:p>
          <a:p>
            <a:r>
              <a:rPr kumimoji="1" lang="en-US" altLang="ko-KR" dirty="0">
                <a:sym typeface="Wingdings" pitchFamily="2" charset="2"/>
              </a:rPr>
              <a:t> changed to small model</a:t>
            </a:r>
            <a:endParaRPr kumimoji="1" lang="ko-KR" altLang="en-US" dirty="0"/>
          </a:p>
        </p:txBody>
      </p:sp>
      <p:sp>
        <p:nvSpPr>
          <p:cNvPr id="3" name="TextBox 2">
            <a:extLst>
              <a:ext uri="{FF2B5EF4-FFF2-40B4-BE49-F238E27FC236}">
                <a16:creationId xmlns:a16="http://schemas.microsoft.com/office/drawing/2014/main" id="{9B2ACBDE-F486-2628-425F-AF5407A21DCB}"/>
              </a:ext>
            </a:extLst>
          </p:cNvPr>
          <p:cNvSpPr txBox="1"/>
          <p:nvPr/>
        </p:nvSpPr>
        <p:spPr>
          <a:xfrm>
            <a:off x="6622473" y="3244334"/>
            <a:ext cx="4328429" cy="553998"/>
          </a:xfrm>
          <a:prstGeom prst="rect">
            <a:avLst/>
          </a:prstGeom>
          <a:noFill/>
        </p:spPr>
        <p:txBody>
          <a:bodyPr wrap="none" rtlCol="0">
            <a:spAutoFit/>
          </a:bodyPr>
          <a:lstStyle/>
          <a:p>
            <a:r>
              <a:rPr kumimoji="1" lang="en-US" altLang="ko-KR" sz="3000" dirty="0"/>
              <a:t>BAAI/bge-small-en-v1.5</a:t>
            </a:r>
            <a:endParaRPr kumimoji="1" lang="ko-KR" altLang="en-US" sz="3000" dirty="0"/>
          </a:p>
        </p:txBody>
      </p:sp>
      <p:sp>
        <p:nvSpPr>
          <p:cNvPr id="6" name="TextBox 5">
            <a:extLst>
              <a:ext uri="{FF2B5EF4-FFF2-40B4-BE49-F238E27FC236}">
                <a16:creationId xmlns:a16="http://schemas.microsoft.com/office/drawing/2014/main" id="{B3D37278-ED7A-5DAE-56F1-5C2697C7BF40}"/>
              </a:ext>
            </a:extLst>
          </p:cNvPr>
          <p:cNvSpPr txBox="1"/>
          <p:nvPr/>
        </p:nvSpPr>
        <p:spPr>
          <a:xfrm>
            <a:off x="1520362" y="3244334"/>
            <a:ext cx="3324821" cy="553998"/>
          </a:xfrm>
          <a:prstGeom prst="rect">
            <a:avLst/>
          </a:prstGeom>
          <a:noFill/>
        </p:spPr>
        <p:txBody>
          <a:bodyPr wrap="none" rtlCol="0">
            <a:spAutoFit/>
          </a:bodyPr>
          <a:lstStyle/>
          <a:p>
            <a:r>
              <a:rPr kumimoji="1" lang="en-US" altLang="ko-KR" sz="3000" dirty="0"/>
              <a:t>SBERT-base-nli-v2</a:t>
            </a:r>
            <a:endParaRPr kumimoji="1" lang="ko-KR" altLang="en-US" sz="3000" dirty="0"/>
          </a:p>
        </p:txBody>
      </p:sp>
      <p:sp>
        <p:nvSpPr>
          <p:cNvPr id="7" name="TextBox 6">
            <a:extLst>
              <a:ext uri="{FF2B5EF4-FFF2-40B4-BE49-F238E27FC236}">
                <a16:creationId xmlns:a16="http://schemas.microsoft.com/office/drawing/2014/main" id="{E28F4054-2F9E-2829-66FC-429FF5615AA9}"/>
              </a:ext>
            </a:extLst>
          </p:cNvPr>
          <p:cNvSpPr txBox="1"/>
          <p:nvPr/>
        </p:nvSpPr>
        <p:spPr>
          <a:xfrm>
            <a:off x="5351813" y="3244334"/>
            <a:ext cx="435429" cy="553998"/>
          </a:xfrm>
          <a:prstGeom prst="rect">
            <a:avLst/>
          </a:prstGeom>
          <a:noFill/>
        </p:spPr>
        <p:txBody>
          <a:bodyPr wrap="square" rtlCol="0">
            <a:spAutoFit/>
          </a:bodyPr>
          <a:lstStyle/>
          <a:p>
            <a:r>
              <a:rPr kumimoji="1" lang="en-US" altLang="ko-KR" sz="3000" dirty="0">
                <a:sym typeface="Wingdings" pitchFamily="2" charset="2"/>
              </a:rPr>
              <a:t></a:t>
            </a:r>
            <a:endParaRPr kumimoji="1" lang="ko-KR" altLang="en-US" sz="3000" dirty="0"/>
          </a:p>
        </p:txBody>
      </p:sp>
      <p:sp>
        <p:nvSpPr>
          <p:cNvPr id="2" name="직사각형 1">
            <a:extLst>
              <a:ext uri="{FF2B5EF4-FFF2-40B4-BE49-F238E27FC236}">
                <a16:creationId xmlns:a16="http://schemas.microsoft.com/office/drawing/2014/main" id="{E7C2E519-D248-53D4-0BB4-54125FA8FE48}"/>
              </a:ext>
            </a:extLst>
          </p:cNvPr>
          <p:cNvSpPr/>
          <p:nvPr/>
        </p:nvSpPr>
        <p:spPr>
          <a:xfrm>
            <a:off x="6467478" y="3111409"/>
            <a:ext cx="4691063" cy="803366"/>
          </a:xfrm>
          <a:prstGeom prst="rect">
            <a:avLst/>
          </a:prstGeom>
          <a:no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id="{BE74FFFD-7756-7EC7-E9D0-A60B33EB2938}"/>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381425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069F473-2D33-963F-B6DF-0E601BBECEF5}"/>
              </a:ext>
            </a:extLst>
          </p:cNvPr>
          <p:cNvSpPr/>
          <p:nvPr/>
        </p:nvSpPr>
        <p:spPr>
          <a:xfrm>
            <a:off x="751562" y="1210868"/>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Model Change</a:t>
            </a:r>
            <a:endParaRPr kumimoji="1" lang="ko-Kore-KR" altLang="en-US">
              <a:solidFill>
                <a:schemeClr val="bg1"/>
              </a:solidFill>
            </a:endParaRPr>
          </a:p>
        </p:txBody>
      </p:sp>
      <p:sp>
        <p:nvSpPr>
          <p:cNvPr id="3" name="TextBox 2">
            <a:extLst>
              <a:ext uri="{FF2B5EF4-FFF2-40B4-BE49-F238E27FC236}">
                <a16:creationId xmlns:a16="http://schemas.microsoft.com/office/drawing/2014/main" id="{9B2ACBDE-F486-2628-425F-AF5407A21DCB}"/>
              </a:ext>
            </a:extLst>
          </p:cNvPr>
          <p:cNvSpPr txBox="1"/>
          <p:nvPr/>
        </p:nvSpPr>
        <p:spPr>
          <a:xfrm>
            <a:off x="751562" y="2119246"/>
            <a:ext cx="2670924" cy="369332"/>
          </a:xfrm>
          <a:prstGeom prst="rect">
            <a:avLst/>
          </a:prstGeom>
          <a:noFill/>
        </p:spPr>
        <p:txBody>
          <a:bodyPr wrap="none" rtlCol="0">
            <a:spAutoFit/>
          </a:bodyPr>
          <a:lstStyle/>
          <a:p>
            <a:r>
              <a:rPr kumimoji="1" lang="en-US" altLang="ko-KR" dirty="0"/>
              <a:t>BAAI/bge-small-en-v1.5</a:t>
            </a:r>
            <a:endParaRPr kumimoji="1" lang="ko-KR" altLang="en-US" dirty="0"/>
          </a:p>
        </p:txBody>
      </p:sp>
      <p:pic>
        <p:nvPicPr>
          <p:cNvPr id="2" name="그림 1">
            <a:extLst>
              <a:ext uri="{FF2B5EF4-FFF2-40B4-BE49-F238E27FC236}">
                <a16:creationId xmlns:a16="http://schemas.microsoft.com/office/drawing/2014/main" id="{0D01F7D5-E11C-2E0A-55B9-8254F20F8512}"/>
              </a:ext>
            </a:extLst>
          </p:cNvPr>
          <p:cNvPicPr>
            <a:picLocks noChangeAspect="1"/>
          </p:cNvPicPr>
          <p:nvPr/>
        </p:nvPicPr>
        <p:blipFill>
          <a:blip r:embed="rId3"/>
          <a:stretch>
            <a:fillRect/>
          </a:stretch>
        </p:blipFill>
        <p:spPr>
          <a:xfrm>
            <a:off x="4156529" y="1255185"/>
            <a:ext cx="7645400" cy="4749800"/>
          </a:xfrm>
          <a:prstGeom prst="rect">
            <a:avLst/>
          </a:prstGeom>
        </p:spPr>
      </p:pic>
      <p:sp>
        <p:nvSpPr>
          <p:cNvPr id="9" name="직사각형 8">
            <a:extLst>
              <a:ext uri="{FF2B5EF4-FFF2-40B4-BE49-F238E27FC236}">
                <a16:creationId xmlns:a16="http://schemas.microsoft.com/office/drawing/2014/main" id="{B43584A7-D887-0982-1005-F125F9B99FF2}"/>
              </a:ext>
            </a:extLst>
          </p:cNvPr>
          <p:cNvSpPr/>
          <p:nvPr/>
        </p:nvSpPr>
        <p:spPr>
          <a:xfrm>
            <a:off x="4156529" y="4789714"/>
            <a:ext cx="7959271" cy="107768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8F1AD587-7982-30F8-B50F-A25CFB39FE43}"/>
              </a:ext>
            </a:extLst>
          </p:cNvPr>
          <p:cNvSpPr txBox="1"/>
          <p:nvPr/>
        </p:nvSpPr>
        <p:spPr>
          <a:xfrm>
            <a:off x="457200" y="272143"/>
            <a:ext cx="4619983" cy="553998"/>
          </a:xfrm>
          <a:prstGeom prst="rect">
            <a:avLst/>
          </a:prstGeom>
          <a:noFill/>
        </p:spPr>
        <p:txBody>
          <a:bodyPr wrap="none" rtlCol="0">
            <a:spAutoFit/>
          </a:bodyPr>
          <a:lstStyle/>
          <a:p>
            <a:r>
              <a:rPr kumimoji="1" lang="en-US" altLang="ko-Kore-KR" sz="3000" b="1" dirty="0"/>
              <a:t>AI Part – search algorithm</a:t>
            </a:r>
            <a:endParaRPr kumimoji="1" lang="ko-Kore-KR" altLang="en-US" sz="3000" b="1" dirty="0"/>
          </a:p>
        </p:txBody>
      </p:sp>
    </p:spTree>
    <p:extLst>
      <p:ext uri="{BB962C8B-B14F-4D97-AF65-F5344CB8AC3E}">
        <p14:creationId xmlns:p14="http://schemas.microsoft.com/office/powerpoint/2010/main" val="201907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069F473-2D33-963F-B6DF-0E601BBECEF5}"/>
              </a:ext>
            </a:extLst>
          </p:cNvPr>
          <p:cNvSpPr/>
          <p:nvPr/>
        </p:nvSpPr>
        <p:spPr>
          <a:xfrm>
            <a:off x="751562" y="1210868"/>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Model config</a:t>
            </a:r>
            <a:endParaRPr kumimoji="1" lang="ko-Kore-KR" altLang="en-US">
              <a:solidFill>
                <a:schemeClr val="bg1"/>
              </a:solidFill>
            </a:endParaRPr>
          </a:p>
        </p:txBody>
      </p:sp>
      <p:pic>
        <p:nvPicPr>
          <p:cNvPr id="2" name="그림 1">
            <a:extLst>
              <a:ext uri="{FF2B5EF4-FFF2-40B4-BE49-F238E27FC236}">
                <a16:creationId xmlns:a16="http://schemas.microsoft.com/office/drawing/2014/main" id="{5B575B65-FDA9-9B36-A4D4-BAB3852ACF04}"/>
              </a:ext>
            </a:extLst>
          </p:cNvPr>
          <p:cNvPicPr>
            <a:picLocks noChangeAspect="1"/>
          </p:cNvPicPr>
          <p:nvPr/>
        </p:nvPicPr>
        <p:blipFill>
          <a:blip r:embed="rId3"/>
          <a:stretch>
            <a:fillRect/>
          </a:stretch>
        </p:blipFill>
        <p:spPr>
          <a:xfrm>
            <a:off x="751562" y="1857199"/>
            <a:ext cx="5525969" cy="4724400"/>
          </a:xfrm>
          <a:prstGeom prst="rect">
            <a:avLst/>
          </a:prstGeom>
        </p:spPr>
      </p:pic>
      <p:sp>
        <p:nvSpPr>
          <p:cNvPr id="5" name="TextBox 4">
            <a:extLst>
              <a:ext uri="{FF2B5EF4-FFF2-40B4-BE49-F238E27FC236}">
                <a16:creationId xmlns:a16="http://schemas.microsoft.com/office/drawing/2014/main" id="{AFEFB9EE-A8D8-768E-7B54-9643371FC4EE}"/>
              </a:ext>
            </a:extLst>
          </p:cNvPr>
          <p:cNvSpPr txBox="1"/>
          <p:nvPr/>
        </p:nvSpPr>
        <p:spPr>
          <a:xfrm>
            <a:off x="7564582" y="2175164"/>
            <a:ext cx="1612814" cy="646331"/>
          </a:xfrm>
          <a:prstGeom prst="rect">
            <a:avLst/>
          </a:prstGeom>
          <a:noFill/>
        </p:spPr>
        <p:txBody>
          <a:bodyPr wrap="none" rtlCol="0">
            <a:spAutoFit/>
          </a:bodyPr>
          <a:lstStyle/>
          <a:p>
            <a:r>
              <a:rPr kumimoji="1" lang="en-US" altLang="ko-KR" dirty="0"/>
              <a:t>batch size: 32</a:t>
            </a:r>
          </a:p>
          <a:p>
            <a:r>
              <a:rPr kumimoji="1" lang="en-US" altLang="ko-KR" dirty="0"/>
              <a:t>epoch: 14</a:t>
            </a:r>
            <a:endParaRPr kumimoji="1" lang="ko-KR" altLang="en-US" dirty="0"/>
          </a:p>
        </p:txBody>
      </p:sp>
      <p:sp>
        <p:nvSpPr>
          <p:cNvPr id="3" name="TextBox 2">
            <a:extLst>
              <a:ext uri="{FF2B5EF4-FFF2-40B4-BE49-F238E27FC236}">
                <a16:creationId xmlns:a16="http://schemas.microsoft.com/office/drawing/2014/main" id="{1700C416-EC8B-DA92-1103-F61BA6CCF536}"/>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193446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51C63945-E1A6-1FD5-0465-DEF55FF99E8B}"/>
              </a:ext>
            </a:extLst>
          </p:cNvPr>
          <p:cNvSpPr/>
          <p:nvPr/>
        </p:nvSpPr>
        <p:spPr>
          <a:xfrm>
            <a:off x="892035" y="1121127"/>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0" name="TextBox 9">
            <a:extLst>
              <a:ext uri="{FF2B5EF4-FFF2-40B4-BE49-F238E27FC236}">
                <a16:creationId xmlns:a16="http://schemas.microsoft.com/office/drawing/2014/main" id="{A8155448-A4C2-BB1D-1831-F7FC24D418A2}"/>
              </a:ext>
            </a:extLst>
          </p:cNvPr>
          <p:cNvSpPr txBox="1"/>
          <p:nvPr/>
        </p:nvSpPr>
        <p:spPr>
          <a:xfrm>
            <a:off x="1158284" y="1164402"/>
            <a:ext cx="1731729" cy="369332"/>
          </a:xfrm>
          <a:prstGeom prst="rect">
            <a:avLst/>
          </a:prstGeom>
          <a:noFill/>
        </p:spPr>
        <p:txBody>
          <a:bodyPr wrap="square">
            <a:spAutoFit/>
          </a:bodyPr>
          <a:lstStyle/>
          <a:p>
            <a:pPr algn="ctr"/>
            <a:r>
              <a:rPr kumimoji="1" lang="en-US" altLang="ko-Kore-KR" b="1" dirty="0">
                <a:solidFill>
                  <a:schemeClr val="bg1"/>
                </a:solidFill>
              </a:rPr>
              <a:t>Ex</a:t>
            </a:r>
            <a:r>
              <a:rPr kumimoji="1" lang="en-US" altLang="ko-KR" b="1" dirty="0">
                <a:solidFill>
                  <a:schemeClr val="bg1"/>
                </a:solidFill>
              </a:rPr>
              <a:t>)</a:t>
            </a:r>
            <a:endParaRPr kumimoji="1" lang="en-US" altLang="ko-Kore-KR" sz="1800" b="1" dirty="0">
              <a:solidFill>
                <a:schemeClr val="bg1"/>
              </a:solidFill>
            </a:endParaRPr>
          </a:p>
        </p:txBody>
      </p:sp>
      <p:sp>
        <p:nvSpPr>
          <p:cNvPr id="5" name="TextBox 4">
            <a:extLst>
              <a:ext uri="{FF2B5EF4-FFF2-40B4-BE49-F238E27FC236}">
                <a16:creationId xmlns:a16="http://schemas.microsoft.com/office/drawing/2014/main" id="{6F93A452-1850-5CCD-AD73-3A4288119492}"/>
              </a:ext>
            </a:extLst>
          </p:cNvPr>
          <p:cNvSpPr txBox="1"/>
          <p:nvPr/>
        </p:nvSpPr>
        <p:spPr>
          <a:xfrm>
            <a:off x="775014" y="1863708"/>
            <a:ext cx="2151295" cy="400110"/>
          </a:xfrm>
          <a:prstGeom prst="rect">
            <a:avLst/>
          </a:prstGeom>
          <a:noFill/>
        </p:spPr>
        <p:txBody>
          <a:bodyPr wrap="none" rtlCol="0">
            <a:spAutoFit/>
          </a:bodyPr>
          <a:lstStyle/>
          <a:p>
            <a:r>
              <a:rPr kumimoji="1" lang="en-US" altLang="ko-Kore-KR" sz="2000" b="1" dirty="0"/>
              <a:t>search keywords</a:t>
            </a:r>
            <a:endParaRPr kumimoji="1" lang="ko-Kore-KR" altLang="en-US" sz="2000" b="1" dirty="0"/>
          </a:p>
        </p:txBody>
      </p:sp>
      <p:pic>
        <p:nvPicPr>
          <p:cNvPr id="11" name="그림 10">
            <a:extLst>
              <a:ext uri="{FF2B5EF4-FFF2-40B4-BE49-F238E27FC236}">
                <a16:creationId xmlns:a16="http://schemas.microsoft.com/office/drawing/2014/main" id="{6B990155-D317-8B4E-B380-8CA68FE831D3}"/>
              </a:ext>
            </a:extLst>
          </p:cNvPr>
          <p:cNvPicPr>
            <a:picLocks noChangeAspect="1"/>
          </p:cNvPicPr>
          <p:nvPr/>
        </p:nvPicPr>
        <p:blipFill>
          <a:blip r:embed="rId3"/>
          <a:stretch>
            <a:fillRect/>
          </a:stretch>
        </p:blipFill>
        <p:spPr>
          <a:xfrm>
            <a:off x="775014" y="2434093"/>
            <a:ext cx="4762500" cy="2324100"/>
          </a:xfrm>
          <a:prstGeom prst="rect">
            <a:avLst/>
          </a:prstGeom>
        </p:spPr>
      </p:pic>
      <p:sp>
        <p:nvSpPr>
          <p:cNvPr id="2" name="TextBox 1">
            <a:extLst>
              <a:ext uri="{FF2B5EF4-FFF2-40B4-BE49-F238E27FC236}">
                <a16:creationId xmlns:a16="http://schemas.microsoft.com/office/drawing/2014/main" id="{DBBBACB7-23DA-A05B-B2E9-13837C11F5C2}"/>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31685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51C63945-E1A6-1FD5-0465-DEF55FF99E8B}"/>
              </a:ext>
            </a:extLst>
          </p:cNvPr>
          <p:cNvSpPr/>
          <p:nvPr/>
        </p:nvSpPr>
        <p:spPr>
          <a:xfrm>
            <a:off x="566057" y="93815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0" name="TextBox 9">
            <a:extLst>
              <a:ext uri="{FF2B5EF4-FFF2-40B4-BE49-F238E27FC236}">
                <a16:creationId xmlns:a16="http://schemas.microsoft.com/office/drawing/2014/main" id="{A8155448-A4C2-BB1D-1831-F7FC24D418A2}"/>
              </a:ext>
            </a:extLst>
          </p:cNvPr>
          <p:cNvSpPr txBox="1"/>
          <p:nvPr/>
        </p:nvSpPr>
        <p:spPr>
          <a:xfrm>
            <a:off x="865167" y="982673"/>
            <a:ext cx="1731729" cy="369332"/>
          </a:xfrm>
          <a:prstGeom prst="rect">
            <a:avLst/>
          </a:prstGeom>
          <a:noFill/>
        </p:spPr>
        <p:txBody>
          <a:bodyPr wrap="square">
            <a:spAutoFit/>
          </a:bodyPr>
          <a:lstStyle/>
          <a:p>
            <a:pPr algn="ctr"/>
            <a:r>
              <a:rPr kumimoji="1" lang="en-US" altLang="ko-Kore-KR" b="1" dirty="0">
                <a:solidFill>
                  <a:schemeClr val="bg1"/>
                </a:solidFill>
              </a:rPr>
              <a:t>Ex</a:t>
            </a:r>
            <a:r>
              <a:rPr kumimoji="1" lang="en-US" altLang="ko-KR" b="1" dirty="0">
                <a:solidFill>
                  <a:schemeClr val="bg1"/>
                </a:solidFill>
              </a:rPr>
              <a:t>)</a:t>
            </a:r>
            <a:endParaRPr kumimoji="1" lang="en-US" altLang="ko-Kore-KR" sz="1800" b="1" dirty="0">
              <a:solidFill>
                <a:schemeClr val="bg1"/>
              </a:solidFill>
            </a:endParaRPr>
          </a:p>
        </p:txBody>
      </p:sp>
      <p:pic>
        <p:nvPicPr>
          <p:cNvPr id="3" name="그림 2">
            <a:extLst>
              <a:ext uri="{FF2B5EF4-FFF2-40B4-BE49-F238E27FC236}">
                <a16:creationId xmlns:a16="http://schemas.microsoft.com/office/drawing/2014/main" id="{14570AD6-A2D5-8EE1-D0DF-61FFFE0CD95C}"/>
              </a:ext>
            </a:extLst>
          </p:cNvPr>
          <p:cNvPicPr>
            <a:picLocks noChangeAspect="1"/>
          </p:cNvPicPr>
          <p:nvPr/>
        </p:nvPicPr>
        <p:blipFill rotWithShape="1">
          <a:blip r:embed="rId3"/>
          <a:srcRect b="40266"/>
          <a:stretch/>
        </p:blipFill>
        <p:spPr>
          <a:xfrm>
            <a:off x="278523" y="1726262"/>
            <a:ext cx="7362497" cy="4434161"/>
          </a:xfrm>
          <a:prstGeom prst="rect">
            <a:avLst/>
          </a:prstGeom>
        </p:spPr>
      </p:pic>
      <p:sp>
        <p:nvSpPr>
          <p:cNvPr id="5" name="타원 4">
            <a:extLst>
              <a:ext uri="{FF2B5EF4-FFF2-40B4-BE49-F238E27FC236}">
                <a16:creationId xmlns:a16="http://schemas.microsoft.com/office/drawing/2014/main" id="{35508EE0-9FAB-0F28-B141-DC950B6B0EEE}"/>
              </a:ext>
            </a:extLst>
          </p:cNvPr>
          <p:cNvSpPr/>
          <p:nvPr/>
        </p:nvSpPr>
        <p:spPr>
          <a:xfrm>
            <a:off x="3037492" y="4666592"/>
            <a:ext cx="1966121" cy="546538"/>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1" name="직선 화살표 연결선 10">
            <a:extLst>
              <a:ext uri="{FF2B5EF4-FFF2-40B4-BE49-F238E27FC236}">
                <a16:creationId xmlns:a16="http://schemas.microsoft.com/office/drawing/2014/main" id="{11032845-D530-A0D7-41AE-50089B303A2B}"/>
              </a:ext>
            </a:extLst>
          </p:cNvPr>
          <p:cNvCxnSpPr/>
          <p:nvPr/>
        </p:nvCxnSpPr>
        <p:spPr>
          <a:xfrm flipH="1">
            <a:off x="4929352" y="2806262"/>
            <a:ext cx="3615558" cy="200747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3FFF0B1-51C5-A8F3-39A0-552E3A1F7E09}"/>
              </a:ext>
            </a:extLst>
          </p:cNvPr>
          <p:cNvSpPr txBox="1"/>
          <p:nvPr/>
        </p:nvSpPr>
        <p:spPr>
          <a:xfrm>
            <a:off x="7167868" y="2406870"/>
            <a:ext cx="5024132" cy="646331"/>
          </a:xfrm>
          <a:prstGeom prst="rect">
            <a:avLst/>
          </a:prstGeom>
          <a:noFill/>
        </p:spPr>
        <p:txBody>
          <a:bodyPr wrap="none" rtlCol="0">
            <a:spAutoFit/>
          </a:bodyPr>
          <a:lstStyle/>
          <a:p>
            <a:r>
              <a:rPr lang="en-US" altLang="ko-Kore-KR" b="0" i="0" dirty="0">
                <a:solidFill>
                  <a:srgbClr val="0D0D0D"/>
                </a:solidFill>
                <a:effectLst/>
                <a:highlight>
                  <a:srgbClr val="FFFFFF"/>
                </a:highlight>
                <a:latin typeface="ui-sans-serif"/>
              </a:rPr>
              <a:t>The keywords are highly similar to those used </a:t>
            </a:r>
          </a:p>
          <a:p>
            <a:r>
              <a:rPr lang="en-US" altLang="ko-Kore-KR" b="0" i="0" dirty="0">
                <a:solidFill>
                  <a:srgbClr val="0D0D0D"/>
                </a:solidFill>
                <a:effectLst/>
                <a:highlight>
                  <a:srgbClr val="FFFFFF"/>
                </a:highlight>
                <a:latin typeface="ui-sans-serif"/>
              </a:rPr>
              <a:t>in Professor Koo </a:t>
            </a:r>
            <a:r>
              <a:rPr lang="en-US" altLang="ko-Kore-KR" b="0" i="0" dirty="0" err="1">
                <a:solidFill>
                  <a:srgbClr val="0D0D0D"/>
                </a:solidFill>
                <a:effectLst/>
                <a:highlight>
                  <a:srgbClr val="FFFFFF"/>
                </a:highlight>
                <a:latin typeface="ui-sans-serif"/>
              </a:rPr>
              <a:t>Hyungjun's</a:t>
            </a:r>
            <a:r>
              <a:rPr lang="en-US" altLang="ko-Kore-KR" b="0" i="0" dirty="0">
                <a:solidFill>
                  <a:srgbClr val="0D0D0D"/>
                </a:solidFill>
                <a:effectLst/>
                <a:highlight>
                  <a:srgbClr val="FFFFFF"/>
                </a:highlight>
                <a:latin typeface="ui-sans-serif"/>
              </a:rPr>
              <a:t> actual research papers</a:t>
            </a:r>
            <a:endParaRPr kumimoji="1" lang="ko-Kore-KR" altLang="en-US" dirty="0"/>
          </a:p>
        </p:txBody>
      </p:sp>
      <p:sp>
        <p:nvSpPr>
          <p:cNvPr id="2" name="TextBox 1">
            <a:extLst>
              <a:ext uri="{FF2B5EF4-FFF2-40B4-BE49-F238E27FC236}">
                <a16:creationId xmlns:a16="http://schemas.microsoft.com/office/drawing/2014/main" id="{24F2AD28-94A5-55B7-7DDB-DDBCB0B4D08D}"/>
              </a:ext>
            </a:extLst>
          </p:cNvPr>
          <p:cNvSpPr txBox="1"/>
          <p:nvPr/>
        </p:nvSpPr>
        <p:spPr>
          <a:xfrm>
            <a:off x="579032" y="357787"/>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1449192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D603436-EF58-5971-E1B0-851A9E7CD062}"/>
              </a:ext>
            </a:extLst>
          </p:cNvPr>
          <p:cNvPicPr>
            <a:picLocks noChangeAspect="1"/>
          </p:cNvPicPr>
          <p:nvPr/>
        </p:nvPicPr>
        <p:blipFill>
          <a:blip r:embed="rId3"/>
          <a:stretch>
            <a:fillRect/>
          </a:stretch>
        </p:blipFill>
        <p:spPr>
          <a:xfrm>
            <a:off x="7013816" y="2676162"/>
            <a:ext cx="3615025" cy="2393950"/>
          </a:xfrm>
          <a:prstGeom prst="rect">
            <a:avLst/>
          </a:prstGeom>
        </p:spPr>
      </p:pic>
      <p:pic>
        <p:nvPicPr>
          <p:cNvPr id="7" name="그림 6">
            <a:extLst>
              <a:ext uri="{FF2B5EF4-FFF2-40B4-BE49-F238E27FC236}">
                <a16:creationId xmlns:a16="http://schemas.microsoft.com/office/drawing/2014/main" id="{05B83230-7C3C-F1A2-30D2-C8B08DEA884B}"/>
              </a:ext>
            </a:extLst>
          </p:cNvPr>
          <p:cNvPicPr>
            <a:picLocks noChangeAspect="1"/>
          </p:cNvPicPr>
          <p:nvPr/>
        </p:nvPicPr>
        <p:blipFill rotWithShape="1">
          <a:blip r:embed="rId4"/>
          <a:srcRect r="4159" b="16222"/>
          <a:stretch/>
        </p:blipFill>
        <p:spPr>
          <a:xfrm>
            <a:off x="751562" y="2735688"/>
            <a:ext cx="3615025" cy="2393950"/>
          </a:xfrm>
          <a:prstGeom prst="rect">
            <a:avLst/>
          </a:prstGeom>
        </p:spPr>
      </p:pic>
      <p:sp>
        <p:nvSpPr>
          <p:cNvPr id="8" name="직사각형 7">
            <a:extLst>
              <a:ext uri="{FF2B5EF4-FFF2-40B4-BE49-F238E27FC236}">
                <a16:creationId xmlns:a16="http://schemas.microsoft.com/office/drawing/2014/main" id="{1069F473-2D33-963F-B6DF-0E601BBECEF5}"/>
              </a:ext>
            </a:extLst>
          </p:cNvPr>
          <p:cNvSpPr/>
          <p:nvPr/>
        </p:nvSpPr>
        <p:spPr>
          <a:xfrm>
            <a:off x="751562" y="1210868"/>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RESULT</a:t>
            </a:r>
            <a:endParaRPr kumimoji="1" lang="ko-Kore-KR" altLang="en-US">
              <a:solidFill>
                <a:schemeClr val="bg1"/>
              </a:solidFill>
            </a:endParaRPr>
          </a:p>
        </p:txBody>
      </p:sp>
      <p:sp>
        <p:nvSpPr>
          <p:cNvPr id="9" name="TextBox 8">
            <a:extLst>
              <a:ext uri="{FF2B5EF4-FFF2-40B4-BE49-F238E27FC236}">
                <a16:creationId xmlns:a16="http://schemas.microsoft.com/office/drawing/2014/main" id="{D1316C75-B58B-0916-6BB7-7470BDB4FE77}"/>
              </a:ext>
            </a:extLst>
          </p:cNvPr>
          <p:cNvSpPr txBox="1"/>
          <p:nvPr/>
        </p:nvSpPr>
        <p:spPr>
          <a:xfrm>
            <a:off x="700403" y="2306830"/>
            <a:ext cx="1183273" cy="369332"/>
          </a:xfrm>
          <a:prstGeom prst="rect">
            <a:avLst/>
          </a:prstGeom>
          <a:noFill/>
        </p:spPr>
        <p:txBody>
          <a:bodyPr wrap="none" rtlCol="0">
            <a:spAutoFit/>
          </a:bodyPr>
          <a:lstStyle/>
          <a:p>
            <a:r>
              <a:rPr kumimoji="1" lang="en-US" altLang="ko-KR" dirty="0"/>
              <a:t>&lt;before&gt;</a:t>
            </a:r>
            <a:endParaRPr kumimoji="1" lang="ko-KR" altLang="en-US" dirty="0"/>
          </a:p>
        </p:txBody>
      </p:sp>
      <p:sp>
        <p:nvSpPr>
          <p:cNvPr id="10" name="TextBox 9">
            <a:extLst>
              <a:ext uri="{FF2B5EF4-FFF2-40B4-BE49-F238E27FC236}">
                <a16:creationId xmlns:a16="http://schemas.microsoft.com/office/drawing/2014/main" id="{0DCF94D6-C736-B20A-4BD9-668F40A918BB}"/>
              </a:ext>
            </a:extLst>
          </p:cNvPr>
          <p:cNvSpPr txBox="1"/>
          <p:nvPr/>
        </p:nvSpPr>
        <p:spPr>
          <a:xfrm>
            <a:off x="7013816" y="2306830"/>
            <a:ext cx="990336" cy="369332"/>
          </a:xfrm>
          <a:prstGeom prst="rect">
            <a:avLst/>
          </a:prstGeom>
          <a:noFill/>
        </p:spPr>
        <p:txBody>
          <a:bodyPr wrap="none" rtlCol="0">
            <a:spAutoFit/>
          </a:bodyPr>
          <a:lstStyle/>
          <a:p>
            <a:r>
              <a:rPr kumimoji="1" lang="en-US" altLang="ko-KR" dirty="0"/>
              <a:t>&lt;after&gt;</a:t>
            </a:r>
            <a:endParaRPr kumimoji="1" lang="ko-KR" altLang="en-US" dirty="0"/>
          </a:p>
        </p:txBody>
      </p:sp>
      <p:sp>
        <p:nvSpPr>
          <p:cNvPr id="2" name="오른쪽 중괄호[R] 1">
            <a:extLst>
              <a:ext uri="{FF2B5EF4-FFF2-40B4-BE49-F238E27FC236}">
                <a16:creationId xmlns:a16="http://schemas.microsoft.com/office/drawing/2014/main" id="{03B04686-9E5C-7996-029F-13E566242E63}"/>
              </a:ext>
            </a:extLst>
          </p:cNvPr>
          <p:cNvSpPr/>
          <p:nvPr/>
        </p:nvSpPr>
        <p:spPr>
          <a:xfrm>
            <a:off x="3015791" y="3429000"/>
            <a:ext cx="128853" cy="351263"/>
          </a:xfrm>
          <a:prstGeom prst="rightBrac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ko-KR" altLang="en-US">
              <a:solidFill>
                <a:schemeClr val="accent6">
                  <a:lumMod val="60000"/>
                  <a:lumOff val="40000"/>
                </a:schemeClr>
              </a:solidFill>
            </a:endParaRPr>
          </a:p>
        </p:txBody>
      </p:sp>
      <p:sp>
        <p:nvSpPr>
          <p:cNvPr id="5" name="TextBox 4">
            <a:extLst>
              <a:ext uri="{FF2B5EF4-FFF2-40B4-BE49-F238E27FC236}">
                <a16:creationId xmlns:a16="http://schemas.microsoft.com/office/drawing/2014/main" id="{A46D69E3-4999-B59D-256B-0D589C9C027D}"/>
              </a:ext>
            </a:extLst>
          </p:cNvPr>
          <p:cNvSpPr txBox="1"/>
          <p:nvPr/>
        </p:nvSpPr>
        <p:spPr>
          <a:xfrm>
            <a:off x="9668107" y="3581400"/>
            <a:ext cx="1550020" cy="369332"/>
          </a:xfrm>
          <a:prstGeom prst="rect">
            <a:avLst/>
          </a:prstGeom>
          <a:noFill/>
        </p:spPr>
        <p:txBody>
          <a:bodyPr wrap="square" rtlCol="0">
            <a:spAutoFit/>
          </a:bodyPr>
          <a:lstStyle/>
          <a:p>
            <a:r>
              <a:rPr kumimoji="1" lang="en-US" altLang="ko-KR" dirty="0">
                <a:solidFill>
                  <a:schemeClr val="accent6">
                    <a:lumMod val="60000"/>
                    <a:lumOff val="40000"/>
                  </a:schemeClr>
                </a:solidFill>
              </a:rPr>
              <a:t>0.04</a:t>
            </a:r>
            <a:endParaRPr kumimoji="1" lang="ko-KR" altLang="en-US" dirty="0">
              <a:solidFill>
                <a:schemeClr val="accent6">
                  <a:lumMod val="60000"/>
                  <a:lumOff val="40000"/>
                </a:schemeClr>
              </a:solidFill>
            </a:endParaRPr>
          </a:p>
        </p:txBody>
      </p:sp>
      <p:sp>
        <p:nvSpPr>
          <p:cNvPr id="6" name="오른쪽 중괄호[R] 5">
            <a:extLst>
              <a:ext uri="{FF2B5EF4-FFF2-40B4-BE49-F238E27FC236}">
                <a16:creationId xmlns:a16="http://schemas.microsoft.com/office/drawing/2014/main" id="{B7DC7D50-3D16-5072-D72A-F1E77F71B99F}"/>
              </a:ext>
            </a:extLst>
          </p:cNvPr>
          <p:cNvSpPr/>
          <p:nvPr/>
        </p:nvSpPr>
        <p:spPr>
          <a:xfrm>
            <a:off x="9507045" y="3612065"/>
            <a:ext cx="128853" cy="351263"/>
          </a:xfrm>
          <a:prstGeom prst="rightBrac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ko-KR" altLang="en-US">
              <a:solidFill>
                <a:schemeClr val="accent6">
                  <a:lumMod val="60000"/>
                  <a:lumOff val="40000"/>
                </a:schemeClr>
              </a:solidFill>
            </a:endParaRPr>
          </a:p>
        </p:txBody>
      </p:sp>
      <p:sp>
        <p:nvSpPr>
          <p:cNvPr id="11" name="TextBox 10">
            <a:extLst>
              <a:ext uri="{FF2B5EF4-FFF2-40B4-BE49-F238E27FC236}">
                <a16:creationId xmlns:a16="http://schemas.microsoft.com/office/drawing/2014/main" id="{9C254713-D18F-66D0-EF19-F18859093D8B}"/>
              </a:ext>
            </a:extLst>
          </p:cNvPr>
          <p:cNvSpPr txBox="1"/>
          <p:nvPr/>
        </p:nvSpPr>
        <p:spPr>
          <a:xfrm>
            <a:off x="3313039" y="3418364"/>
            <a:ext cx="1550020" cy="369332"/>
          </a:xfrm>
          <a:prstGeom prst="rect">
            <a:avLst/>
          </a:prstGeom>
          <a:noFill/>
        </p:spPr>
        <p:txBody>
          <a:bodyPr wrap="square" rtlCol="0">
            <a:spAutoFit/>
          </a:bodyPr>
          <a:lstStyle/>
          <a:p>
            <a:r>
              <a:rPr kumimoji="1" lang="en-US" altLang="ko-KR" dirty="0">
                <a:solidFill>
                  <a:schemeClr val="accent6">
                    <a:lumMod val="60000"/>
                    <a:lumOff val="40000"/>
                  </a:schemeClr>
                </a:solidFill>
              </a:rPr>
              <a:t>0.01</a:t>
            </a:r>
            <a:endParaRPr kumimoji="1" lang="ko-KR" altLang="en-US" dirty="0">
              <a:solidFill>
                <a:schemeClr val="accent6">
                  <a:lumMod val="60000"/>
                  <a:lumOff val="40000"/>
                </a:schemeClr>
              </a:solidFill>
            </a:endParaRPr>
          </a:p>
        </p:txBody>
      </p:sp>
      <p:sp>
        <p:nvSpPr>
          <p:cNvPr id="13" name="TextBox 12">
            <a:extLst>
              <a:ext uri="{FF2B5EF4-FFF2-40B4-BE49-F238E27FC236}">
                <a16:creationId xmlns:a16="http://schemas.microsoft.com/office/drawing/2014/main" id="{B1310EF7-2058-FCD9-78F2-2036E51C61D3}"/>
              </a:ext>
            </a:extLst>
          </p:cNvPr>
          <p:cNvSpPr txBox="1"/>
          <p:nvPr/>
        </p:nvSpPr>
        <p:spPr>
          <a:xfrm>
            <a:off x="751562" y="476575"/>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243232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DFD80D-343F-1A24-F8E3-CCF79DBFF1AB}"/>
              </a:ext>
            </a:extLst>
          </p:cNvPr>
          <p:cNvSpPr txBox="1"/>
          <p:nvPr/>
        </p:nvSpPr>
        <p:spPr>
          <a:xfrm>
            <a:off x="751562" y="386103"/>
            <a:ext cx="4482253"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a:t>
            </a:r>
            <a:r>
              <a:rPr kumimoji="1" lang="en-US" altLang="ko-Kore-KR" sz="3000" b="1" dirty="0">
                <a:solidFill>
                  <a:prstClr val="black"/>
                </a:solidFill>
                <a:latin typeface="맑은 고딕" panose="02110004020202020204"/>
              </a:rPr>
              <a:t>T</a:t>
            </a:r>
            <a:r>
              <a:rPr kumimoji="1" lang="en-US" altLang="ko-Kore-KR" sz="3000" b="1" i="0" u="none" strike="noStrike" kern="1200" cap="none" spc="0" normalizeH="0" baseline="0" noProof="0" dirty="0" err="1">
                <a:ln>
                  <a:noFill/>
                </a:ln>
                <a:solidFill>
                  <a:prstClr val="black"/>
                </a:solidFill>
                <a:effectLst/>
                <a:uLnTx/>
                <a:uFillTx/>
                <a:latin typeface="맑은 고딕" panose="02110004020202020204"/>
                <a:ea typeface="+mn-ea"/>
                <a:cs typeface="+mn-cs"/>
              </a:rPr>
              <a:t>agging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3958FFEE-423B-2D94-99EE-8CB4F50E92A7}"/>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Tag Collection</a:t>
            </a:r>
            <a:endParaRPr kumimoji="1" lang="ko-Kore-KR" altLang="en-US" dirty="0">
              <a:solidFill>
                <a:schemeClr val="bg1"/>
              </a:solidFill>
            </a:endParaRPr>
          </a:p>
        </p:txBody>
      </p:sp>
      <p:pic>
        <p:nvPicPr>
          <p:cNvPr id="1028" name="Picture 4">
            <a:extLst>
              <a:ext uri="{FF2B5EF4-FFF2-40B4-BE49-F238E27FC236}">
                <a16:creationId xmlns:a16="http://schemas.microsoft.com/office/drawing/2014/main" id="{7AE2E290-1473-ABBE-66FB-915166999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813" y="1958845"/>
            <a:ext cx="962702" cy="9627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FA653E5-C6C9-9AE6-4A7A-077F2073AF5B}"/>
              </a:ext>
            </a:extLst>
          </p:cNvPr>
          <p:cNvSpPr txBox="1"/>
          <p:nvPr/>
        </p:nvSpPr>
        <p:spPr>
          <a:xfrm>
            <a:off x="914548" y="3115033"/>
            <a:ext cx="5943452" cy="1477328"/>
          </a:xfrm>
          <a:prstGeom prst="rect">
            <a:avLst/>
          </a:prstGeom>
          <a:noFill/>
        </p:spPr>
        <p:txBody>
          <a:bodyPr wrap="square">
            <a:spAutoFit/>
          </a:bodyPr>
          <a:lstStyle/>
          <a:p>
            <a:r>
              <a:rPr lang="en-US" altLang="ko-KR" dirty="0"/>
              <a:t>The next generation of artificial intelligence (AI) is required to be capable of proper communication to enable eloquent interaction with human beings. Thus, AI models require powerful language understanding and generation capabilities. ….</a:t>
            </a:r>
            <a:endParaRPr lang="ko-KR" altLang="en-US" dirty="0"/>
          </a:p>
        </p:txBody>
      </p:sp>
      <p:sp>
        <p:nvSpPr>
          <p:cNvPr id="12" name="TextBox 11">
            <a:extLst>
              <a:ext uri="{FF2B5EF4-FFF2-40B4-BE49-F238E27FC236}">
                <a16:creationId xmlns:a16="http://schemas.microsoft.com/office/drawing/2014/main" id="{DED8172E-9683-4EAB-1721-92D652933A36}"/>
              </a:ext>
            </a:extLst>
          </p:cNvPr>
          <p:cNvSpPr txBox="1"/>
          <p:nvPr/>
        </p:nvSpPr>
        <p:spPr>
          <a:xfrm>
            <a:off x="2118515" y="2440196"/>
            <a:ext cx="2264229" cy="369332"/>
          </a:xfrm>
          <a:prstGeom prst="rect">
            <a:avLst/>
          </a:prstGeom>
          <a:noFill/>
        </p:spPr>
        <p:txBody>
          <a:bodyPr wrap="square">
            <a:spAutoFit/>
          </a:bodyPr>
          <a:lstStyle/>
          <a:p>
            <a:r>
              <a:rPr lang="en-US" altLang="ko-KR" dirty="0"/>
              <a:t>Abstract of Paper</a:t>
            </a:r>
            <a:endParaRPr lang="ko-KR" altLang="en-US" dirty="0"/>
          </a:p>
        </p:txBody>
      </p:sp>
      <p:cxnSp>
        <p:nvCxnSpPr>
          <p:cNvPr id="15" name="연결선: 꺾임 14">
            <a:extLst>
              <a:ext uri="{FF2B5EF4-FFF2-40B4-BE49-F238E27FC236}">
                <a16:creationId xmlns:a16="http://schemas.microsoft.com/office/drawing/2014/main" id="{E7A570BB-B066-6083-8F96-D6852830027B}"/>
              </a:ext>
            </a:extLst>
          </p:cNvPr>
          <p:cNvCxnSpPr>
            <a:cxnSpLocks/>
          </p:cNvCxnSpPr>
          <p:nvPr/>
        </p:nvCxnSpPr>
        <p:spPr>
          <a:xfrm>
            <a:off x="3552092" y="4785847"/>
            <a:ext cx="4126523" cy="595045"/>
          </a:xfrm>
          <a:prstGeom prst="bentConnector3">
            <a:avLst>
              <a:gd name="adj1" fmla="val -284"/>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33BB5AF-3318-A8BB-90B2-F226AC45D055}"/>
              </a:ext>
            </a:extLst>
          </p:cNvPr>
          <p:cNvSpPr txBox="1"/>
          <p:nvPr/>
        </p:nvSpPr>
        <p:spPr>
          <a:xfrm>
            <a:off x="3933091" y="5685692"/>
            <a:ext cx="3364523" cy="379366"/>
          </a:xfrm>
          <a:prstGeom prst="rect">
            <a:avLst/>
          </a:prstGeom>
          <a:noFill/>
        </p:spPr>
        <p:txBody>
          <a:bodyPr wrap="square" rtlCol="0">
            <a:spAutoFit/>
          </a:bodyPr>
          <a:lstStyle/>
          <a:p>
            <a:pPr algn="ctr"/>
            <a:r>
              <a:rPr lang="en-US" altLang="ko-KR" dirty="0"/>
              <a:t>GPT Prompt Engineering</a:t>
            </a:r>
            <a:endParaRPr lang="ko-KR" altLang="en-US" dirty="0"/>
          </a:p>
        </p:txBody>
      </p:sp>
      <p:sp>
        <p:nvSpPr>
          <p:cNvPr id="2" name="직사각형 1">
            <a:extLst>
              <a:ext uri="{FF2B5EF4-FFF2-40B4-BE49-F238E27FC236}">
                <a16:creationId xmlns:a16="http://schemas.microsoft.com/office/drawing/2014/main" id="{1E6FE793-18D8-AAF1-C6D0-235368B1647E}"/>
              </a:ext>
            </a:extLst>
          </p:cNvPr>
          <p:cNvSpPr/>
          <p:nvPr/>
        </p:nvSpPr>
        <p:spPr>
          <a:xfrm>
            <a:off x="8262214" y="1261322"/>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Artificial intelligence</a:t>
            </a:r>
            <a:endParaRPr lang="ko-KR" altLang="en-US" dirty="0">
              <a:solidFill>
                <a:schemeClr val="tx1"/>
              </a:solidFill>
            </a:endParaRPr>
          </a:p>
        </p:txBody>
      </p:sp>
      <p:sp>
        <p:nvSpPr>
          <p:cNvPr id="5" name="직사각형 4">
            <a:extLst>
              <a:ext uri="{FF2B5EF4-FFF2-40B4-BE49-F238E27FC236}">
                <a16:creationId xmlns:a16="http://schemas.microsoft.com/office/drawing/2014/main" id="{1A84B6FB-68BE-16DB-4D3D-366F05681CC3}"/>
              </a:ext>
            </a:extLst>
          </p:cNvPr>
          <p:cNvSpPr/>
          <p:nvPr/>
        </p:nvSpPr>
        <p:spPr>
          <a:xfrm>
            <a:off x="8262214" y="2078956"/>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AI communication</a:t>
            </a:r>
            <a:endParaRPr lang="ko-KR" altLang="en-US" dirty="0">
              <a:solidFill>
                <a:schemeClr val="tx1"/>
              </a:solidFill>
            </a:endParaRPr>
          </a:p>
        </p:txBody>
      </p:sp>
      <p:sp>
        <p:nvSpPr>
          <p:cNvPr id="6" name="직사각형 5">
            <a:extLst>
              <a:ext uri="{FF2B5EF4-FFF2-40B4-BE49-F238E27FC236}">
                <a16:creationId xmlns:a16="http://schemas.microsoft.com/office/drawing/2014/main" id="{B5E8F13F-1098-84C1-7B8D-1BF07FC2EFF3}"/>
              </a:ext>
            </a:extLst>
          </p:cNvPr>
          <p:cNvSpPr/>
          <p:nvPr/>
        </p:nvSpPr>
        <p:spPr>
          <a:xfrm>
            <a:off x="8262214" y="2896590"/>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Language understanding</a:t>
            </a:r>
            <a:endParaRPr lang="ko-KR" altLang="en-US" dirty="0">
              <a:solidFill>
                <a:schemeClr val="tx1"/>
              </a:solidFill>
            </a:endParaRPr>
          </a:p>
        </p:txBody>
      </p:sp>
      <p:sp>
        <p:nvSpPr>
          <p:cNvPr id="7" name="직사각형 6">
            <a:extLst>
              <a:ext uri="{FF2B5EF4-FFF2-40B4-BE49-F238E27FC236}">
                <a16:creationId xmlns:a16="http://schemas.microsoft.com/office/drawing/2014/main" id="{52A5E0D5-9D56-737B-96DF-DCBB94CC5D87}"/>
              </a:ext>
            </a:extLst>
          </p:cNvPr>
          <p:cNvSpPr/>
          <p:nvPr/>
        </p:nvSpPr>
        <p:spPr>
          <a:xfrm>
            <a:off x="8262214" y="3714224"/>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task-oriented dialogue systems</a:t>
            </a:r>
            <a:endParaRPr lang="ko-KR" altLang="en-US" dirty="0">
              <a:solidFill>
                <a:schemeClr val="tx1"/>
              </a:solidFill>
            </a:endParaRPr>
          </a:p>
        </p:txBody>
      </p:sp>
      <p:sp>
        <p:nvSpPr>
          <p:cNvPr id="8" name="직사각형 7">
            <a:extLst>
              <a:ext uri="{FF2B5EF4-FFF2-40B4-BE49-F238E27FC236}">
                <a16:creationId xmlns:a16="http://schemas.microsoft.com/office/drawing/2014/main" id="{447F7BD2-268E-E03F-42E9-C50D96AA0F1D}"/>
              </a:ext>
            </a:extLst>
          </p:cNvPr>
          <p:cNvSpPr/>
          <p:nvPr/>
        </p:nvSpPr>
        <p:spPr>
          <a:xfrm>
            <a:off x="8262214" y="4531858"/>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dialogue research</a:t>
            </a:r>
            <a:endParaRPr lang="ko-KR" altLang="en-US" dirty="0">
              <a:solidFill>
                <a:schemeClr val="tx1"/>
              </a:solidFill>
            </a:endParaRPr>
          </a:p>
        </p:txBody>
      </p:sp>
      <p:sp>
        <p:nvSpPr>
          <p:cNvPr id="9" name="직사각형 8">
            <a:extLst>
              <a:ext uri="{FF2B5EF4-FFF2-40B4-BE49-F238E27FC236}">
                <a16:creationId xmlns:a16="http://schemas.microsoft.com/office/drawing/2014/main" id="{4882DFA2-9E6E-38C4-E257-DB50B608EAF6}"/>
              </a:ext>
            </a:extLst>
          </p:cNvPr>
          <p:cNvSpPr/>
          <p:nvPr/>
        </p:nvSpPr>
        <p:spPr>
          <a:xfrm>
            <a:off x="8262214" y="5349492"/>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language generation</a:t>
            </a:r>
            <a:endParaRPr lang="ko-KR" altLang="en-US" dirty="0">
              <a:solidFill>
                <a:schemeClr val="tx1"/>
              </a:solidFill>
            </a:endParaRPr>
          </a:p>
        </p:txBody>
      </p:sp>
    </p:spTree>
    <p:extLst>
      <p:ext uri="{BB962C8B-B14F-4D97-AF65-F5344CB8AC3E}">
        <p14:creationId xmlns:p14="http://schemas.microsoft.com/office/powerpoint/2010/main" val="153053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069F473-2D33-963F-B6DF-0E601BBECEF5}"/>
              </a:ext>
            </a:extLst>
          </p:cNvPr>
          <p:cNvSpPr/>
          <p:nvPr/>
        </p:nvSpPr>
        <p:spPr>
          <a:xfrm>
            <a:off x="751562" y="1210868"/>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Compare</a:t>
            </a:r>
            <a:endParaRPr kumimoji="1" lang="ko-Kore-KR" altLang="en-US">
              <a:solidFill>
                <a:schemeClr val="bg1"/>
              </a:solidFill>
            </a:endParaRPr>
          </a:p>
        </p:txBody>
      </p:sp>
      <p:pic>
        <p:nvPicPr>
          <p:cNvPr id="2" name="그림 1">
            <a:extLst>
              <a:ext uri="{FF2B5EF4-FFF2-40B4-BE49-F238E27FC236}">
                <a16:creationId xmlns:a16="http://schemas.microsoft.com/office/drawing/2014/main" id="{5607E30F-E5B0-DD0E-D645-5A5FB9C281D8}"/>
              </a:ext>
            </a:extLst>
          </p:cNvPr>
          <p:cNvPicPr>
            <a:picLocks noChangeAspect="1"/>
          </p:cNvPicPr>
          <p:nvPr/>
        </p:nvPicPr>
        <p:blipFill>
          <a:blip r:embed="rId3"/>
          <a:stretch>
            <a:fillRect/>
          </a:stretch>
        </p:blipFill>
        <p:spPr>
          <a:xfrm>
            <a:off x="751562" y="1857199"/>
            <a:ext cx="7772400" cy="3647934"/>
          </a:xfrm>
          <a:prstGeom prst="rect">
            <a:avLst/>
          </a:prstGeom>
        </p:spPr>
      </p:pic>
      <p:pic>
        <p:nvPicPr>
          <p:cNvPr id="5" name="그림 4">
            <a:extLst>
              <a:ext uri="{FF2B5EF4-FFF2-40B4-BE49-F238E27FC236}">
                <a16:creationId xmlns:a16="http://schemas.microsoft.com/office/drawing/2014/main" id="{4D4A9501-061F-6F5E-83C3-E79395FBE8FF}"/>
              </a:ext>
            </a:extLst>
          </p:cNvPr>
          <p:cNvPicPr>
            <a:picLocks noChangeAspect="1"/>
          </p:cNvPicPr>
          <p:nvPr/>
        </p:nvPicPr>
        <p:blipFill>
          <a:blip r:embed="rId4"/>
          <a:stretch>
            <a:fillRect/>
          </a:stretch>
        </p:blipFill>
        <p:spPr>
          <a:xfrm>
            <a:off x="8610600" y="2795154"/>
            <a:ext cx="3318431" cy="917864"/>
          </a:xfrm>
          <a:prstGeom prst="rect">
            <a:avLst/>
          </a:prstGeom>
        </p:spPr>
      </p:pic>
      <p:sp>
        <p:nvSpPr>
          <p:cNvPr id="6" name="TextBox 5">
            <a:extLst>
              <a:ext uri="{FF2B5EF4-FFF2-40B4-BE49-F238E27FC236}">
                <a16:creationId xmlns:a16="http://schemas.microsoft.com/office/drawing/2014/main" id="{54AF309C-27A4-C192-873B-18550C7B34B8}"/>
              </a:ext>
            </a:extLst>
          </p:cNvPr>
          <p:cNvSpPr txBox="1"/>
          <p:nvPr/>
        </p:nvSpPr>
        <p:spPr>
          <a:xfrm>
            <a:off x="751562" y="386103"/>
            <a:ext cx="3441520"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AI Part – finetune</a:t>
            </a:r>
            <a:endParaRPr kumimoji="1" lang="ko-Kore-KR" altLang="en-US" sz="3000" b="1" i="0" u="none" strike="noStrike" kern="1200" cap="none" spc="0" normalizeH="0" baseline="0" noProof="0">
              <a:ln>
                <a:noFill/>
              </a:ln>
              <a:solidFill>
                <a:prstClr val="black"/>
              </a:solidFill>
              <a:effectLst/>
              <a:uLnTx/>
              <a:uFillTx/>
              <a:latin typeface="맑은 고딕" panose="02110004020202020204"/>
              <a:ea typeface="+mn-ea"/>
              <a:cs typeface="+mn-cs"/>
            </a:endParaRPr>
          </a:p>
          <a:p>
            <a:endParaRPr kumimoji="1" lang="ko-KR" altLang="en-US" dirty="0"/>
          </a:p>
        </p:txBody>
      </p:sp>
    </p:spTree>
    <p:extLst>
      <p:ext uri="{BB962C8B-B14F-4D97-AF65-F5344CB8AC3E}">
        <p14:creationId xmlns:p14="http://schemas.microsoft.com/office/powerpoint/2010/main" val="2781039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0210F01-AEE4-FB33-6165-88FC3819A66B}"/>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4AFDBF75-4A2F-81F6-57DC-63C9BC93E978}"/>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pic>
        <p:nvPicPr>
          <p:cNvPr id="23" name="그림 22"/>
          <p:cNvPicPr>
            <a:picLocks noChangeAspect="1"/>
          </p:cNvPicPr>
          <p:nvPr/>
        </p:nvPicPr>
        <p:blipFill rotWithShape="1">
          <a:blip r:embed="rId3"/>
          <a:stretch>
            <a:fillRect/>
          </a:stretch>
        </p:blipFill>
        <p:spPr>
          <a:xfrm>
            <a:off x="6352907" y="2635107"/>
            <a:ext cx="5087211" cy="1325968"/>
          </a:xfrm>
          <a:prstGeom prst="rect">
            <a:avLst/>
          </a:prstGeom>
        </p:spPr>
      </p:pic>
      <p:pic>
        <p:nvPicPr>
          <p:cNvPr id="24" name="그림 23"/>
          <p:cNvPicPr>
            <a:picLocks noChangeAspect="1"/>
          </p:cNvPicPr>
          <p:nvPr/>
        </p:nvPicPr>
        <p:blipFill rotWithShape="1">
          <a:blip r:embed="rId4"/>
          <a:stretch>
            <a:fillRect/>
          </a:stretch>
        </p:blipFill>
        <p:spPr>
          <a:xfrm>
            <a:off x="818299" y="2565254"/>
            <a:ext cx="4710144" cy="1480578"/>
          </a:xfrm>
          <a:prstGeom prst="rect">
            <a:avLst/>
          </a:prstGeom>
        </p:spPr>
      </p:pic>
      <p:sp>
        <p:nvSpPr>
          <p:cNvPr id="25" name="가로 글상자 24"/>
          <p:cNvSpPr txBox="1"/>
          <p:nvPr/>
        </p:nvSpPr>
        <p:spPr>
          <a:xfrm>
            <a:off x="1557377" y="4312301"/>
            <a:ext cx="3332284" cy="914400"/>
          </a:xfrm>
          <a:prstGeom prst="rect">
            <a:avLst/>
          </a:prstGeom>
        </p:spPr>
        <p:txBody>
          <a:bodyPr wrap="none"/>
          <a:lstStyle/>
          <a:p>
            <a:pPr lvl="0">
              <a:defRPr/>
            </a:pPr>
            <a:r>
              <a:rPr lang="en-US" altLang="ko-KR"/>
              <a:t>Base 64 encoded image data</a:t>
            </a:r>
          </a:p>
        </p:txBody>
      </p:sp>
      <p:sp>
        <p:nvSpPr>
          <p:cNvPr id="26" name="가로 글상자 25"/>
          <p:cNvSpPr txBox="1"/>
          <p:nvPr/>
        </p:nvSpPr>
        <p:spPr>
          <a:xfrm>
            <a:off x="6521124" y="4310023"/>
            <a:ext cx="4870939" cy="914400"/>
          </a:xfrm>
          <a:prstGeom prst="rect">
            <a:avLst/>
          </a:prstGeom>
        </p:spPr>
        <p:txBody>
          <a:bodyPr wrap="none"/>
          <a:lstStyle/>
          <a:p>
            <a:pPr lvl="0">
              <a:defRPr/>
            </a:pPr>
            <a:r>
              <a:rPr lang="en-US" altLang="ko-KR"/>
              <a:t>Decode and output the encoded image data</a:t>
            </a:r>
          </a:p>
        </p:txBody>
      </p:sp>
      <p:cxnSp>
        <p:nvCxnSpPr>
          <p:cNvPr id="28" name="직선 화살표 연결선 12"/>
          <p:cNvCxnSpPr>
            <a:cxnSpLocks/>
          </p:cNvCxnSpPr>
          <p:nvPr/>
        </p:nvCxnSpPr>
        <p:spPr>
          <a:xfrm>
            <a:off x="5554626" y="3343518"/>
            <a:ext cx="683489"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38FC0CE-DCD9-80FB-0437-00EE373F9056}"/>
              </a:ext>
            </a:extLst>
          </p:cNvPr>
          <p:cNvSpPr txBox="1"/>
          <p:nvPr/>
        </p:nvSpPr>
        <p:spPr>
          <a:xfrm>
            <a:off x="751562" y="386103"/>
            <a:ext cx="2719847"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Frontend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a:t>
            </a:r>
            <a:endParaRPr kumimoji="1" lang="ko-KR" altLang="en-US" dirty="0"/>
          </a:p>
        </p:txBody>
      </p:sp>
      <p:sp>
        <p:nvSpPr>
          <p:cNvPr id="9" name="직사각형 8">
            <a:extLst>
              <a:ext uri="{FF2B5EF4-FFF2-40B4-BE49-F238E27FC236}">
                <a16:creationId xmlns:a16="http://schemas.microsoft.com/office/drawing/2014/main" id="{B641063C-E450-4311-D8A3-17BAFF1A85B2}"/>
              </a:ext>
            </a:extLst>
          </p:cNvPr>
          <p:cNvSpPr/>
          <p:nvPr/>
        </p:nvSpPr>
        <p:spPr>
          <a:xfrm>
            <a:off x="914548" y="1183963"/>
            <a:ext cx="5741085"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Image data processing : base 64</a:t>
            </a:r>
            <a:endParaRPr kumimoji="1" lang="ko-Kore-KR" altLang="en-US" dirty="0">
              <a:solidFill>
                <a:schemeClr val="bg1"/>
              </a:solidFill>
            </a:endParaRPr>
          </a:p>
        </p:txBody>
      </p:sp>
    </p:spTree>
    <p:extLst>
      <p:ext uri="{BB962C8B-B14F-4D97-AF65-F5344CB8AC3E}">
        <p14:creationId xmlns:p14="http://schemas.microsoft.com/office/powerpoint/2010/main" val="307817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2306E-78CD-99E5-8735-2DF3D739C2F5}"/>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54A2AFC8-B04C-AA3C-1D5D-5C8263CD4A19}"/>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172E36E3-802C-9E11-36D7-2D729D4282F4}"/>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7" name="TextBox 6">
            <a:extLst>
              <a:ext uri="{FF2B5EF4-FFF2-40B4-BE49-F238E27FC236}">
                <a16:creationId xmlns:a16="http://schemas.microsoft.com/office/drawing/2014/main" id="{A7708AFD-B1E3-EF7B-894F-76A6E908B5A3}"/>
              </a:ext>
            </a:extLst>
          </p:cNvPr>
          <p:cNvSpPr txBox="1"/>
          <p:nvPr/>
        </p:nvSpPr>
        <p:spPr>
          <a:xfrm>
            <a:off x="751562" y="386103"/>
            <a:ext cx="2467342"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3000" b="1" dirty="0">
                <a:solidFill>
                  <a:prstClr val="black"/>
                </a:solidFill>
                <a:latin typeface="맑은 고딕" panose="02110004020202020204"/>
              </a:rPr>
              <a:t>Demo Video</a:t>
            </a:r>
            <a:endParaRPr kumimoji="1" lang="ko-KR" altLang="en-US" dirty="0"/>
          </a:p>
        </p:txBody>
      </p:sp>
      <p:pic>
        <p:nvPicPr>
          <p:cNvPr id="8" name="bandicam 2024-11-28 21-35-27-360">
            <a:hlinkClick r:id="" action="ppaction://media"/>
            <a:extLst>
              <a:ext uri="{FF2B5EF4-FFF2-40B4-BE49-F238E27FC236}">
                <a16:creationId xmlns:a16="http://schemas.microsoft.com/office/drawing/2014/main" id="{84EB2A70-EC6F-07A2-DE86-1B12C372EF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0093" y="1214286"/>
            <a:ext cx="9951813" cy="4990161"/>
          </a:xfrm>
          <a:prstGeom prst="rect">
            <a:avLst/>
          </a:prstGeom>
        </p:spPr>
      </p:pic>
    </p:spTree>
    <p:extLst>
      <p:ext uri="{BB962C8B-B14F-4D97-AF65-F5344CB8AC3E}">
        <p14:creationId xmlns:p14="http://schemas.microsoft.com/office/powerpoint/2010/main" val="41132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862107" y="2019512"/>
            <a:ext cx="9220841"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4000" b="1" dirty="0">
                <a:solidFill>
                  <a:schemeClr val="accent6">
                    <a:lumMod val="75000"/>
                  </a:schemeClr>
                </a:solidFill>
                <a:latin typeface="G마켓 산스 TTF Bold" panose="02000000000000000000" pitchFamily="2" charset="-127"/>
                <a:ea typeface="G마켓 산스 TTF Bold" panose="02000000000000000000" pitchFamily="2" charset="-127"/>
              </a:rPr>
              <a:t>Thank you.</a:t>
            </a:r>
          </a:p>
        </p:txBody>
      </p: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Tree>
    <p:extLst>
      <p:ext uri="{BB962C8B-B14F-4D97-AF65-F5344CB8AC3E}">
        <p14:creationId xmlns:p14="http://schemas.microsoft.com/office/powerpoint/2010/main" val="23473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7F31-D11F-6386-9C61-C8390C00934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0B5DE4-424C-F6F8-A9EB-2CCA05BCA5B9}"/>
              </a:ext>
            </a:extLst>
          </p:cNvPr>
          <p:cNvSpPr txBox="1"/>
          <p:nvPr/>
        </p:nvSpPr>
        <p:spPr>
          <a:xfrm>
            <a:off x="751562" y="386103"/>
            <a:ext cx="4482253"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tagging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8F9CCF5D-16AE-ED40-39D6-0ADDE548785B}"/>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Clustering</a:t>
            </a:r>
            <a:endParaRPr kumimoji="1" lang="ko-Kore-KR" altLang="en-US" dirty="0">
              <a:solidFill>
                <a:schemeClr val="bg1"/>
              </a:solidFill>
            </a:endParaRPr>
          </a:p>
        </p:txBody>
      </p:sp>
      <p:sp>
        <p:nvSpPr>
          <p:cNvPr id="2" name="직사각형 1">
            <a:extLst>
              <a:ext uri="{FF2B5EF4-FFF2-40B4-BE49-F238E27FC236}">
                <a16:creationId xmlns:a16="http://schemas.microsoft.com/office/drawing/2014/main" id="{A8237D2C-EF31-0E12-3A88-3A6FCFA03102}"/>
              </a:ext>
            </a:extLst>
          </p:cNvPr>
          <p:cNvSpPr/>
          <p:nvPr/>
        </p:nvSpPr>
        <p:spPr>
          <a:xfrm>
            <a:off x="1732460" y="2731477"/>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Database manage</a:t>
            </a:r>
            <a:endParaRPr lang="ko-KR" altLang="en-US" dirty="0">
              <a:solidFill>
                <a:schemeClr val="tx1"/>
              </a:solidFill>
            </a:endParaRPr>
          </a:p>
        </p:txBody>
      </p:sp>
      <p:sp>
        <p:nvSpPr>
          <p:cNvPr id="6" name="직사각형 5">
            <a:extLst>
              <a:ext uri="{FF2B5EF4-FFF2-40B4-BE49-F238E27FC236}">
                <a16:creationId xmlns:a16="http://schemas.microsoft.com/office/drawing/2014/main" id="{2859C7A8-6208-C58D-9B42-3911E51F0A3D}"/>
              </a:ext>
            </a:extLst>
          </p:cNvPr>
          <p:cNvSpPr/>
          <p:nvPr/>
        </p:nvSpPr>
        <p:spPr>
          <a:xfrm>
            <a:off x="4569445" y="2731476"/>
            <a:ext cx="2520456" cy="6975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Database management</a:t>
            </a:r>
            <a:endParaRPr lang="ko-KR" altLang="en-US" dirty="0">
              <a:solidFill>
                <a:schemeClr val="tx1"/>
              </a:solidFill>
            </a:endParaRPr>
          </a:p>
        </p:txBody>
      </p:sp>
      <p:sp>
        <p:nvSpPr>
          <p:cNvPr id="7" name="직사각형 6">
            <a:extLst>
              <a:ext uri="{FF2B5EF4-FFF2-40B4-BE49-F238E27FC236}">
                <a16:creationId xmlns:a16="http://schemas.microsoft.com/office/drawing/2014/main" id="{0BEB620A-B5DC-ABAC-B8E1-8FABAACC6423}"/>
              </a:ext>
            </a:extLst>
          </p:cNvPr>
          <p:cNvSpPr/>
          <p:nvPr/>
        </p:nvSpPr>
        <p:spPr>
          <a:xfrm>
            <a:off x="7406430" y="2731476"/>
            <a:ext cx="2520456" cy="6975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Database management system</a:t>
            </a:r>
            <a:endParaRPr lang="ko-KR" altLang="en-US" dirty="0">
              <a:solidFill>
                <a:schemeClr val="tx1"/>
              </a:solidFill>
            </a:endParaRPr>
          </a:p>
        </p:txBody>
      </p:sp>
      <p:sp>
        <p:nvSpPr>
          <p:cNvPr id="8" name="직사각형 7">
            <a:extLst>
              <a:ext uri="{FF2B5EF4-FFF2-40B4-BE49-F238E27FC236}">
                <a16:creationId xmlns:a16="http://schemas.microsoft.com/office/drawing/2014/main" id="{18B78BB7-D44F-4AA4-B151-2A4E42572902}"/>
              </a:ext>
            </a:extLst>
          </p:cNvPr>
          <p:cNvSpPr/>
          <p:nvPr/>
        </p:nvSpPr>
        <p:spPr>
          <a:xfrm>
            <a:off x="1732460" y="4625925"/>
            <a:ext cx="2520456" cy="69752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Medical technology</a:t>
            </a:r>
            <a:endParaRPr lang="ko-KR" altLang="en-US" dirty="0">
              <a:solidFill>
                <a:schemeClr val="tx1"/>
              </a:solidFill>
            </a:endParaRPr>
          </a:p>
        </p:txBody>
      </p:sp>
      <p:sp>
        <p:nvSpPr>
          <p:cNvPr id="9" name="직사각형 8">
            <a:extLst>
              <a:ext uri="{FF2B5EF4-FFF2-40B4-BE49-F238E27FC236}">
                <a16:creationId xmlns:a16="http://schemas.microsoft.com/office/drawing/2014/main" id="{F6062289-435C-D79F-2F88-05F81B39BA08}"/>
              </a:ext>
            </a:extLst>
          </p:cNvPr>
          <p:cNvSpPr/>
          <p:nvPr/>
        </p:nvSpPr>
        <p:spPr>
          <a:xfrm>
            <a:off x="4569445" y="4625924"/>
            <a:ext cx="2520456" cy="6975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Healthcare technology</a:t>
            </a:r>
            <a:endParaRPr lang="ko-KR" altLang="en-US" dirty="0">
              <a:solidFill>
                <a:schemeClr val="tx1"/>
              </a:solidFill>
            </a:endParaRPr>
          </a:p>
        </p:txBody>
      </p:sp>
      <p:sp>
        <p:nvSpPr>
          <p:cNvPr id="11" name="TextBox 10">
            <a:extLst>
              <a:ext uri="{FF2B5EF4-FFF2-40B4-BE49-F238E27FC236}">
                <a16:creationId xmlns:a16="http://schemas.microsoft.com/office/drawing/2014/main" id="{E7A95FD5-8AEC-1A12-CFD3-2029724F9251}"/>
              </a:ext>
            </a:extLst>
          </p:cNvPr>
          <p:cNvSpPr txBox="1"/>
          <p:nvPr/>
        </p:nvSpPr>
        <p:spPr>
          <a:xfrm>
            <a:off x="1406769" y="2102998"/>
            <a:ext cx="2168769" cy="369332"/>
          </a:xfrm>
          <a:prstGeom prst="rect">
            <a:avLst/>
          </a:prstGeom>
          <a:noFill/>
        </p:spPr>
        <p:txBody>
          <a:bodyPr wrap="square" rtlCol="0">
            <a:spAutoFit/>
          </a:bodyPr>
          <a:lstStyle/>
          <a:p>
            <a:r>
              <a:rPr lang="en-US" altLang="ko-KR" dirty="0"/>
              <a:t>Synonym</a:t>
            </a:r>
            <a:endParaRPr lang="ko-KR" altLang="en-US" dirty="0"/>
          </a:p>
        </p:txBody>
      </p:sp>
      <p:sp>
        <p:nvSpPr>
          <p:cNvPr id="12" name="TextBox 11">
            <a:extLst>
              <a:ext uri="{FF2B5EF4-FFF2-40B4-BE49-F238E27FC236}">
                <a16:creationId xmlns:a16="http://schemas.microsoft.com/office/drawing/2014/main" id="{CC70C2FC-0622-CAC9-1820-E0350881D1E4}"/>
              </a:ext>
            </a:extLst>
          </p:cNvPr>
          <p:cNvSpPr txBox="1"/>
          <p:nvPr/>
        </p:nvSpPr>
        <p:spPr>
          <a:xfrm>
            <a:off x="1406768" y="4000565"/>
            <a:ext cx="2168769" cy="369332"/>
          </a:xfrm>
          <a:prstGeom prst="rect">
            <a:avLst/>
          </a:prstGeom>
          <a:noFill/>
        </p:spPr>
        <p:txBody>
          <a:bodyPr wrap="square" rtlCol="0">
            <a:spAutoFit/>
          </a:bodyPr>
          <a:lstStyle/>
          <a:p>
            <a:r>
              <a:rPr lang="en-US" altLang="ko-KR" dirty="0"/>
              <a:t>Similar Word</a:t>
            </a:r>
            <a:endParaRPr lang="ko-KR" altLang="en-US" dirty="0"/>
          </a:p>
        </p:txBody>
      </p:sp>
    </p:spTree>
    <p:extLst>
      <p:ext uri="{BB962C8B-B14F-4D97-AF65-F5344CB8AC3E}">
        <p14:creationId xmlns:p14="http://schemas.microsoft.com/office/powerpoint/2010/main" val="144339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7DF90-74D3-F6A2-FFC9-8E20E4A8C3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E2E7265-58CA-20B5-5E43-78E14C0E5518}"/>
              </a:ext>
            </a:extLst>
          </p:cNvPr>
          <p:cNvSpPr txBox="1"/>
          <p:nvPr/>
        </p:nvSpPr>
        <p:spPr>
          <a:xfrm>
            <a:off x="751562" y="386103"/>
            <a:ext cx="4482253"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tagging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536DB768-FFDE-F223-63A7-2482C50833BB}"/>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Clustering</a:t>
            </a:r>
            <a:endParaRPr kumimoji="1" lang="ko-Kore-KR" altLang="en-US" dirty="0">
              <a:solidFill>
                <a:schemeClr val="bg1"/>
              </a:solidFill>
            </a:endParaRPr>
          </a:p>
        </p:txBody>
      </p:sp>
      <p:pic>
        <p:nvPicPr>
          <p:cNvPr id="5" name="그림 4">
            <a:extLst>
              <a:ext uri="{FF2B5EF4-FFF2-40B4-BE49-F238E27FC236}">
                <a16:creationId xmlns:a16="http://schemas.microsoft.com/office/drawing/2014/main" id="{FD89B1F5-0841-CE8E-E11D-3F033C75A8F7}"/>
              </a:ext>
            </a:extLst>
          </p:cNvPr>
          <p:cNvPicPr>
            <a:picLocks noChangeAspect="1"/>
          </p:cNvPicPr>
          <p:nvPr/>
        </p:nvPicPr>
        <p:blipFill>
          <a:blip r:embed="rId3"/>
          <a:stretch>
            <a:fillRect/>
          </a:stretch>
        </p:blipFill>
        <p:spPr>
          <a:xfrm>
            <a:off x="1966546" y="2014960"/>
            <a:ext cx="8258908" cy="4129454"/>
          </a:xfrm>
          <a:prstGeom prst="rect">
            <a:avLst/>
          </a:prstGeom>
        </p:spPr>
      </p:pic>
    </p:spTree>
    <p:extLst>
      <p:ext uri="{BB962C8B-B14F-4D97-AF65-F5344CB8AC3E}">
        <p14:creationId xmlns:p14="http://schemas.microsoft.com/office/powerpoint/2010/main" val="3024273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79C8-B0D8-3DEF-7B3E-747B0AF5B49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978E49-AC7E-0677-6F59-B8B6FA8B2F21}"/>
              </a:ext>
            </a:extLst>
          </p:cNvPr>
          <p:cNvSpPr txBox="1"/>
          <p:nvPr/>
        </p:nvSpPr>
        <p:spPr>
          <a:xfrm>
            <a:off x="751562" y="386103"/>
            <a:ext cx="4482253"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tagging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17775946-3FE3-6F2F-CC6A-A5CD70EF8850}"/>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Clustering Result</a:t>
            </a:r>
            <a:endParaRPr kumimoji="1" lang="ko-Kore-KR" altLang="en-US" dirty="0">
              <a:solidFill>
                <a:schemeClr val="bg1"/>
              </a:solidFill>
            </a:endParaRPr>
          </a:p>
        </p:txBody>
      </p:sp>
      <p:sp>
        <p:nvSpPr>
          <p:cNvPr id="2" name="직사각형 1">
            <a:extLst>
              <a:ext uri="{FF2B5EF4-FFF2-40B4-BE49-F238E27FC236}">
                <a16:creationId xmlns:a16="http://schemas.microsoft.com/office/drawing/2014/main" id="{B581B969-E602-0705-31F7-2C3F136D4347}"/>
              </a:ext>
            </a:extLst>
          </p:cNvPr>
          <p:cNvSpPr/>
          <p:nvPr/>
        </p:nvSpPr>
        <p:spPr>
          <a:xfrm>
            <a:off x="961295" y="2274277"/>
            <a:ext cx="2520456" cy="45837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Fuzzy logic system</a:t>
            </a:r>
            <a:endParaRPr lang="ko-KR" altLang="en-US" dirty="0">
              <a:solidFill>
                <a:schemeClr val="tx1"/>
              </a:solidFill>
            </a:endParaRPr>
          </a:p>
        </p:txBody>
      </p:sp>
      <p:sp>
        <p:nvSpPr>
          <p:cNvPr id="6" name="직사각형 5">
            <a:extLst>
              <a:ext uri="{FF2B5EF4-FFF2-40B4-BE49-F238E27FC236}">
                <a16:creationId xmlns:a16="http://schemas.microsoft.com/office/drawing/2014/main" id="{185F2D29-984C-F266-E145-0878657228E3}"/>
              </a:ext>
            </a:extLst>
          </p:cNvPr>
          <p:cNvSpPr/>
          <p:nvPr/>
        </p:nvSpPr>
        <p:spPr>
          <a:xfrm>
            <a:off x="961294" y="2921146"/>
            <a:ext cx="2520457" cy="45837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Fuzzy logic</a:t>
            </a:r>
            <a:endParaRPr lang="ko-KR" altLang="en-US" dirty="0">
              <a:solidFill>
                <a:schemeClr val="tx1"/>
              </a:solidFill>
            </a:endParaRPr>
          </a:p>
        </p:txBody>
      </p:sp>
      <p:sp>
        <p:nvSpPr>
          <p:cNvPr id="7" name="직사각형 6">
            <a:extLst>
              <a:ext uri="{FF2B5EF4-FFF2-40B4-BE49-F238E27FC236}">
                <a16:creationId xmlns:a16="http://schemas.microsoft.com/office/drawing/2014/main" id="{8060BC47-28F9-8C76-C37C-491DAEDFA465}"/>
              </a:ext>
            </a:extLst>
          </p:cNvPr>
          <p:cNvSpPr/>
          <p:nvPr/>
        </p:nvSpPr>
        <p:spPr>
          <a:xfrm>
            <a:off x="3877282" y="2564179"/>
            <a:ext cx="2264230" cy="458373"/>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Fuzzy logic</a:t>
            </a:r>
            <a:endParaRPr lang="ko-KR" altLang="en-US" dirty="0">
              <a:solidFill>
                <a:schemeClr val="tx1"/>
              </a:solidFill>
            </a:endParaRPr>
          </a:p>
        </p:txBody>
      </p:sp>
      <p:sp>
        <p:nvSpPr>
          <p:cNvPr id="8" name="직사각형 7">
            <a:extLst>
              <a:ext uri="{FF2B5EF4-FFF2-40B4-BE49-F238E27FC236}">
                <a16:creationId xmlns:a16="http://schemas.microsoft.com/office/drawing/2014/main" id="{E3CAEFAE-0AF7-42A3-908D-7F06709B0A32}"/>
              </a:ext>
            </a:extLst>
          </p:cNvPr>
          <p:cNvSpPr/>
          <p:nvPr/>
        </p:nvSpPr>
        <p:spPr>
          <a:xfrm>
            <a:off x="960993" y="4128556"/>
            <a:ext cx="2520759" cy="45837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Medical technology</a:t>
            </a:r>
            <a:endParaRPr lang="ko-KR" altLang="en-US" dirty="0">
              <a:solidFill>
                <a:schemeClr val="tx1"/>
              </a:solidFill>
            </a:endParaRPr>
          </a:p>
        </p:txBody>
      </p:sp>
      <p:sp>
        <p:nvSpPr>
          <p:cNvPr id="9" name="직사각형 8">
            <a:extLst>
              <a:ext uri="{FF2B5EF4-FFF2-40B4-BE49-F238E27FC236}">
                <a16:creationId xmlns:a16="http://schemas.microsoft.com/office/drawing/2014/main" id="{5DF311C2-BD14-1DCD-C15C-50E5D8D74E0B}"/>
              </a:ext>
            </a:extLst>
          </p:cNvPr>
          <p:cNvSpPr/>
          <p:nvPr/>
        </p:nvSpPr>
        <p:spPr>
          <a:xfrm>
            <a:off x="960994" y="4775425"/>
            <a:ext cx="2520760" cy="45837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Healthcare technology</a:t>
            </a:r>
            <a:endParaRPr lang="ko-KR" altLang="en-US" dirty="0">
              <a:solidFill>
                <a:schemeClr val="tx1"/>
              </a:solidFill>
            </a:endParaRPr>
          </a:p>
        </p:txBody>
      </p:sp>
      <p:sp>
        <p:nvSpPr>
          <p:cNvPr id="10" name="직사각형 9">
            <a:extLst>
              <a:ext uri="{FF2B5EF4-FFF2-40B4-BE49-F238E27FC236}">
                <a16:creationId xmlns:a16="http://schemas.microsoft.com/office/drawing/2014/main" id="{3CEC8342-1C04-36E1-E4ED-D18F309CEDFB}"/>
              </a:ext>
            </a:extLst>
          </p:cNvPr>
          <p:cNvSpPr/>
          <p:nvPr/>
        </p:nvSpPr>
        <p:spPr>
          <a:xfrm>
            <a:off x="3877283" y="4418458"/>
            <a:ext cx="2264230" cy="458373"/>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Medical technology</a:t>
            </a:r>
            <a:endParaRPr lang="ko-KR" altLang="en-US" dirty="0">
              <a:solidFill>
                <a:schemeClr val="tx1"/>
              </a:solidFill>
            </a:endParaRPr>
          </a:p>
        </p:txBody>
      </p:sp>
      <p:sp>
        <p:nvSpPr>
          <p:cNvPr id="11" name="직사각형 10">
            <a:extLst>
              <a:ext uri="{FF2B5EF4-FFF2-40B4-BE49-F238E27FC236}">
                <a16:creationId xmlns:a16="http://schemas.microsoft.com/office/drawing/2014/main" id="{1C6D0DEC-B3DA-FA29-82E3-EEFB28AA1CFB}"/>
              </a:ext>
            </a:extLst>
          </p:cNvPr>
          <p:cNvSpPr/>
          <p:nvPr/>
        </p:nvSpPr>
        <p:spPr>
          <a:xfrm>
            <a:off x="6623239" y="2074985"/>
            <a:ext cx="2264230" cy="65766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Language understanding</a:t>
            </a:r>
            <a:endParaRPr lang="ko-KR" altLang="en-US" dirty="0">
              <a:solidFill>
                <a:schemeClr val="tx1"/>
              </a:solidFill>
            </a:endParaRPr>
          </a:p>
        </p:txBody>
      </p:sp>
      <p:sp>
        <p:nvSpPr>
          <p:cNvPr id="12" name="직사각형 11">
            <a:extLst>
              <a:ext uri="{FF2B5EF4-FFF2-40B4-BE49-F238E27FC236}">
                <a16:creationId xmlns:a16="http://schemas.microsoft.com/office/drawing/2014/main" id="{18E924C2-6BF5-6968-2A29-664B45943F65}"/>
              </a:ext>
            </a:extLst>
          </p:cNvPr>
          <p:cNvSpPr/>
          <p:nvPr/>
        </p:nvSpPr>
        <p:spPr>
          <a:xfrm>
            <a:off x="6623239" y="2921146"/>
            <a:ext cx="2264230" cy="45837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Language learning</a:t>
            </a:r>
            <a:endParaRPr lang="ko-KR" altLang="en-US" dirty="0">
              <a:solidFill>
                <a:schemeClr val="tx1"/>
              </a:solidFill>
            </a:endParaRPr>
          </a:p>
        </p:txBody>
      </p:sp>
      <p:sp>
        <p:nvSpPr>
          <p:cNvPr id="13" name="직사각형 12">
            <a:extLst>
              <a:ext uri="{FF2B5EF4-FFF2-40B4-BE49-F238E27FC236}">
                <a16:creationId xmlns:a16="http://schemas.microsoft.com/office/drawing/2014/main" id="{199E0073-193A-C4CE-62E1-A158575BB332}"/>
              </a:ext>
            </a:extLst>
          </p:cNvPr>
          <p:cNvSpPr/>
          <p:nvPr/>
        </p:nvSpPr>
        <p:spPr>
          <a:xfrm>
            <a:off x="9283001" y="2564179"/>
            <a:ext cx="2264230" cy="458373"/>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Language learning</a:t>
            </a:r>
            <a:endParaRPr lang="ko-KR" altLang="en-US" dirty="0">
              <a:solidFill>
                <a:schemeClr val="tx1"/>
              </a:solidFill>
            </a:endParaRPr>
          </a:p>
        </p:txBody>
      </p:sp>
      <p:sp>
        <p:nvSpPr>
          <p:cNvPr id="14" name="직사각형 13">
            <a:extLst>
              <a:ext uri="{FF2B5EF4-FFF2-40B4-BE49-F238E27FC236}">
                <a16:creationId xmlns:a16="http://schemas.microsoft.com/office/drawing/2014/main" id="{C8B9410A-0378-A347-92E0-3DAFDC499715}"/>
              </a:ext>
            </a:extLst>
          </p:cNvPr>
          <p:cNvSpPr/>
          <p:nvPr/>
        </p:nvSpPr>
        <p:spPr>
          <a:xfrm>
            <a:off x="6623239" y="4000234"/>
            <a:ext cx="2264230" cy="63711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Reinforcement learning</a:t>
            </a:r>
            <a:endParaRPr lang="ko-KR" altLang="en-US" dirty="0">
              <a:solidFill>
                <a:schemeClr val="tx1"/>
              </a:solidFill>
            </a:endParaRPr>
          </a:p>
        </p:txBody>
      </p:sp>
      <p:sp>
        <p:nvSpPr>
          <p:cNvPr id="15" name="직사각형 14">
            <a:extLst>
              <a:ext uri="{FF2B5EF4-FFF2-40B4-BE49-F238E27FC236}">
                <a16:creationId xmlns:a16="http://schemas.microsoft.com/office/drawing/2014/main" id="{9CBC757E-AB65-8FE1-141F-5CDA4101E11E}"/>
              </a:ext>
            </a:extLst>
          </p:cNvPr>
          <p:cNvSpPr/>
          <p:nvPr/>
        </p:nvSpPr>
        <p:spPr>
          <a:xfrm>
            <a:off x="6623239" y="4775425"/>
            <a:ext cx="2264230" cy="63711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Deep reinforcement learning</a:t>
            </a:r>
            <a:endParaRPr lang="ko-KR" altLang="en-US" dirty="0">
              <a:solidFill>
                <a:schemeClr val="tx1"/>
              </a:solidFill>
            </a:endParaRPr>
          </a:p>
        </p:txBody>
      </p:sp>
      <p:sp>
        <p:nvSpPr>
          <p:cNvPr id="16" name="직사각형 15">
            <a:extLst>
              <a:ext uri="{FF2B5EF4-FFF2-40B4-BE49-F238E27FC236}">
                <a16:creationId xmlns:a16="http://schemas.microsoft.com/office/drawing/2014/main" id="{AE61F892-1F0D-B3EA-9EEF-120A0D22ACDC}"/>
              </a:ext>
            </a:extLst>
          </p:cNvPr>
          <p:cNvSpPr/>
          <p:nvPr/>
        </p:nvSpPr>
        <p:spPr>
          <a:xfrm>
            <a:off x="9283001" y="4358092"/>
            <a:ext cx="2264230" cy="65941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Reinforcement learning</a:t>
            </a:r>
            <a:endParaRPr lang="ko-KR" altLang="en-US" dirty="0">
              <a:solidFill>
                <a:schemeClr val="tx1"/>
              </a:solidFill>
            </a:endParaRPr>
          </a:p>
        </p:txBody>
      </p:sp>
      <p:sp>
        <p:nvSpPr>
          <p:cNvPr id="17" name="직사각형 16">
            <a:extLst>
              <a:ext uri="{FF2B5EF4-FFF2-40B4-BE49-F238E27FC236}">
                <a16:creationId xmlns:a16="http://schemas.microsoft.com/office/drawing/2014/main" id="{231EE210-8B22-66D7-0639-A540EA7BE1C7}"/>
              </a:ext>
            </a:extLst>
          </p:cNvPr>
          <p:cNvSpPr/>
          <p:nvPr/>
        </p:nvSpPr>
        <p:spPr>
          <a:xfrm>
            <a:off x="6623239" y="5550616"/>
            <a:ext cx="2264230" cy="90620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Model based </a:t>
            </a:r>
            <a:r>
              <a:rPr lang="en-US" altLang="ko-KR" dirty="0" err="1">
                <a:solidFill>
                  <a:schemeClr val="tx1"/>
                </a:solidFill>
              </a:rPr>
              <a:t>reingorcement</a:t>
            </a:r>
            <a:r>
              <a:rPr lang="en-US" altLang="ko-KR" dirty="0">
                <a:solidFill>
                  <a:schemeClr val="tx1"/>
                </a:solidFill>
              </a:rPr>
              <a:t> learning</a:t>
            </a:r>
            <a:endParaRPr lang="ko-KR" altLang="en-US" dirty="0">
              <a:solidFill>
                <a:schemeClr val="tx1"/>
              </a:solidFill>
            </a:endParaRPr>
          </a:p>
        </p:txBody>
      </p:sp>
    </p:spTree>
    <p:extLst>
      <p:ext uri="{BB962C8B-B14F-4D97-AF65-F5344CB8AC3E}">
        <p14:creationId xmlns:p14="http://schemas.microsoft.com/office/powerpoint/2010/main" val="58707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2F85-8AE9-A318-C60C-60B4BE1399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F198F6-1B2C-6D45-48DB-C8CD36AE3EEB}"/>
              </a:ext>
            </a:extLst>
          </p:cNvPr>
          <p:cNvSpPr txBox="1"/>
          <p:nvPr/>
        </p:nvSpPr>
        <p:spPr>
          <a:xfrm>
            <a:off x="751562" y="386103"/>
            <a:ext cx="677063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Performance Tuning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3AAD3774-9A1B-BB1D-D0ED-1E33F1D8DE37}"/>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System Log</a:t>
            </a:r>
            <a:endParaRPr kumimoji="1" lang="ko-Kore-KR" altLang="en-US" dirty="0">
              <a:solidFill>
                <a:schemeClr val="bg1"/>
              </a:solidFill>
            </a:endParaRPr>
          </a:p>
        </p:txBody>
      </p:sp>
      <p:pic>
        <p:nvPicPr>
          <p:cNvPr id="5" name="그림 4">
            <a:extLst>
              <a:ext uri="{FF2B5EF4-FFF2-40B4-BE49-F238E27FC236}">
                <a16:creationId xmlns:a16="http://schemas.microsoft.com/office/drawing/2014/main" id="{286FD3B5-DB13-B026-237C-9565E8E3C591}"/>
              </a:ext>
            </a:extLst>
          </p:cNvPr>
          <p:cNvPicPr>
            <a:picLocks noChangeAspect="1"/>
          </p:cNvPicPr>
          <p:nvPr/>
        </p:nvPicPr>
        <p:blipFill>
          <a:blip r:embed="rId3"/>
          <a:stretch>
            <a:fillRect/>
          </a:stretch>
        </p:blipFill>
        <p:spPr>
          <a:xfrm>
            <a:off x="1610822" y="2158511"/>
            <a:ext cx="6090895" cy="1991458"/>
          </a:xfrm>
          <a:prstGeom prst="rect">
            <a:avLst/>
          </a:prstGeom>
        </p:spPr>
      </p:pic>
      <p:sp>
        <p:nvSpPr>
          <p:cNvPr id="6" name="TextBox 5">
            <a:extLst>
              <a:ext uri="{FF2B5EF4-FFF2-40B4-BE49-F238E27FC236}">
                <a16:creationId xmlns:a16="http://schemas.microsoft.com/office/drawing/2014/main" id="{28A7CAC1-FB0D-D6D7-4C64-A987B83A1E1A}"/>
              </a:ext>
            </a:extLst>
          </p:cNvPr>
          <p:cNvSpPr txBox="1"/>
          <p:nvPr/>
        </p:nvSpPr>
        <p:spPr>
          <a:xfrm>
            <a:off x="3501546" y="4396154"/>
            <a:ext cx="2309446" cy="369332"/>
          </a:xfrm>
          <a:prstGeom prst="rect">
            <a:avLst/>
          </a:prstGeom>
          <a:noFill/>
        </p:spPr>
        <p:txBody>
          <a:bodyPr wrap="square" rtlCol="0">
            <a:spAutoFit/>
          </a:bodyPr>
          <a:lstStyle/>
          <a:p>
            <a:pPr algn="ctr"/>
            <a:r>
              <a:rPr lang="en-US" altLang="ko-KR" dirty="0"/>
              <a:t>[Server</a:t>
            </a:r>
            <a:r>
              <a:rPr lang="ko-KR" altLang="en-US" dirty="0"/>
              <a:t> </a:t>
            </a:r>
            <a:r>
              <a:rPr lang="en-US" altLang="ko-KR" dirty="0"/>
              <a:t>system</a:t>
            </a:r>
            <a:r>
              <a:rPr lang="ko-KR" altLang="en-US" dirty="0"/>
              <a:t> </a:t>
            </a:r>
            <a:r>
              <a:rPr lang="en-US" altLang="ko-KR" dirty="0"/>
              <a:t>log]</a:t>
            </a:r>
            <a:endParaRPr lang="ko-KR" altLang="en-US" dirty="0"/>
          </a:p>
        </p:txBody>
      </p:sp>
    </p:spTree>
    <p:extLst>
      <p:ext uri="{BB962C8B-B14F-4D97-AF65-F5344CB8AC3E}">
        <p14:creationId xmlns:p14="http://schemas.microsoft.com/office/powerpoint/2010/main" val="374212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B725-9203-DB67-8771-1D4294BA53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AC344A8-70C3-A000-F965-B262F718926F}"/>
              </a:ext>
            </a:extLst>
          </p:cNvPr>
          <p:cNvSpPr txBox="1"/>
          <p:nvPr/>
        </p:nvSpPr>
        <p:spPr>
          <a:xfrm>
            <a:off x="751562" y="386103"/>
            <a:ext cx="677063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Performance Tuning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F05D018D-9C2B-1377-2451-347498586961}"/>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Embedding Process</a:t>
            </a:r>
            <a:endParaRPr kumimoji="1" lang="ko-Kore-KR" altLang="en-US" dirty="0">
              <a:solidFill>
                <a:schemeClr val="bg1"/>
              </a:solidFill>
            </a:endParaRPr>
          </a:p>
        </p:txBody>
      </p:sp>
      <p:pic>
        <p:nvPicPr>
          <p:cNvPr id="2050" name="Picture 2">
            <a:extLst>
              <a:ext uri="{FF2B5EF4-FFF2-40B4-BE49-F238E27FC236}">
                <a16:creationId xmlns:a16="http://schemas.microsoft.com/office/drawing/2014/main" id="{17A0E0C5-E33B-0A07-324D-95D3A6F9E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945" y="2730744"/>
            <a:ext cx="2099163" cy="20991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7E1874C-4B63-E626-9956-D396D6F0C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500" y="1225579"/>
            <a:ext cx="2433271" cy="2433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4DB3AF-2950-06A5-FE6B-8BDB21B04C27}"/>
              </a:ext>
            </a:extLst>
          </p:cNvPr>
          <p:cNvSpPr txBox="1"/>
          <p:nvPr/>
        </p:nvSpPr>
        <p:spPr>
          <a:xfrm>
            <a:off x="1719995" y="4994030"/>
            <a:ext cx="1225062" cy="369332"/>
          </a:xfrm>
          <a:prstGeom prst="rect">
            <a:avLst/>
          </a:prstGeom>
          <a:noFill/>
        </p:spPr>
        <p:txBody>
          <a:bodyPr wrap="square" rtlCol="0">
            <a:spAutoFit/>
          </a:bodyPr>
          <a:lstStyle/>
          <a:p>
            <a:pPr algn="ctr"/>
            <a:r>
              <a:rPr lang="en-US" altLang="ko-KR" dirty="0"/>
              <a:t>[User]</a:t>
            </a:r>
            <a:endParaRPr lang="ko-KR" altLang="en-US" dirty="0"/>
          </a:p>
        </p:txBody>
      </p:sp>
      <p:cxnSp>
        <p:nvCxnSpPr>
          <p:cNvPr id="6" name="직선 화살표 연결선 5">
            <a:extLst>
              <a:ext uri="{FF2B5EF4-FFF2-40B4-BE49-F238E27FC236}">
                <a16:creationId xmlns:a16="http://schemas.microsoft.com/office/drawing/2014/main" id="{022107E6-ADA9-5232-2F11-D1528FEB9F12}"/>
              </a:ext>
            </a:extLst>
          </p:cNvPr>
          <p:cNvCxnSpPr>
            <a:stCxn id="2050" idx="3"/>
            <a:endCxn id="2058" idx="1"/>
          </p:cNvCxnSpPr>
          <p:nvPr/>
        </p:nvCxnSpPr>
        <p:spPr>
          <a:xfrm flipV="1">
            <a:off x="3382108" y="2442215"/>
            <a:ext cx="1687392" cy="13381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74698CA-3746-31FD-BC49-B7A89F0550B8}"/>
              </a:ext>
            </a:extLst>
          </p:cNvPr>
          <p:cNvSpPr txBox="1"/>
          <p:nvPr/>
        </p:nvSpPr>
        <p:spPr>
          <a:xfrm>
            <a:off x="3382108" y="2566621"/>
            <a:ext cx="1066069" cy="646331"/>
          </a:xfrm>
          <a:prstGeom prst="rect">
            <a:avLst/>
          </a:prstGeom>
          <a:noFill/>
        </p:spPr>
        <p:txBody>
          <a:bodyPr wrap="square" rtlCol="0">
            <a:spAutoFit/>
          </a:bodyPr>
          <a:lstStyle/>
          <a:p>
            <a:r>
              <a:rPr lang="en-US" altLang="ko-KR" dirty="0"/>
              <a:t>Search Word</a:t>
            </a:r>
            <a:endParaRPr lang="ko-KR" altLang="en-US" dirty="0"/>
          </a:p>
        </p:txBody>
      </p:sp>
      <p:sp>
        <p:nvSpPr>
          <p:cNvPr id="18" name="TextBox 17">
            <a:extLst>
              <a:ext uri="{FF2B5EF4-FFF2-40B4-BE49-F238E27FC236}">
                <a16:creationId xmlns:a16="http://schemas.microsoft.com/office/drawing/2014/main" id="{8670C375-AEF5-D88A-B552-AF924ABFF4BC}"/>
              </a:ext>
            </a:extLst>
          </p:cNvPr>
          <p:cNvSpPr txBox="1"/>
          <p:nvPr/>
        </p:nvSpPr>
        <p:spPr>
          <a:xfrm>
            <a:off x="4546364" y="3473468"/>
            <a:ext cx="3291975" cy="369332"/>
          </a:xfrm>
          <a:prstGeom prst="rect">
            <a:avLst/>
          </a:prstGeom>
          <a:noFill/>
        </p:spPr>
        <p:txBody>
          <a:bodyPr wrap="square" rtlCol="0">
            <a:spAutoFit/>
          </a:bodyPr>
          <a:lstStyle/>
          <a:p>
            <a:pPr algn="ctr"/>
            <a:r>
              <a:rPr lang="en-US" altLang="ko-KR" dirty="0"/>
              <a:t>AWS Server (Slow)</a:t>
            </a:r>
            <a:endParaRPr lang="ko-KR" altLang="en-US" dirty="0"/>
          </a:p>
        </p:txBody>
      </p:sp>
      <p:pic>
        <p:nvPicPr>
          <p:cNvPr id="1028" name="Picture 4" descr="Python Logo - PNG and Vector - Logo Download">
            <a:extLst>
              <a:ext uri="{FF2B5EF4-FFF2-40B4-BE49-F238E27FC236}">
                <a16:creationId xmlns:a16="http://schemas.microsoft.com/office/drawing/2014/main" id="{1C6EF678-3522-3F02-DC64-D905EA01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0299" y="4474203"/>
            <a:ext cx="1267435" cy="1408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55660E-D228-0BCA-1446-806057F82A31}"/>
              </a:ext>
            </a:extLst>
          </p:cNvPr>
          <p:cNvSpPr txBox="1"/>
          <p:nvPr/>
        </p:nvSpPr>
        <p:spPr>
          <a:xfrm>
            <a:off x="7670746" y="6073731"/>
            <a:ext cx="2606540" cy="369332"/>
          </a:xfrm>
          <a:prstGeom prst="rect">
            <a:avLst/>
          </a:prstGeom>
          <a:noFill/>
        </p:spPr>
        <p:txBody>
          <a:bodyPr wrap="square" rtlCol="0">
            <a:spAutoFit/>
          </a:bodyPr>
          <a:lstStyle/>
          <a:p>
            <a:pPr algn="ctr"/>
            <a:r>
              <a:rPr lang="en-US" altLang="ko-KR" dirty="0"/>
              <a:t>[Embedding Program]</a:t>
            </a:r>
            <a:endParaRPr lang="ko-KR" altLang="en-US" dirty="0"/>
          </a:p>
        </p:txBody>
      </p:sp>
      <p:cxnSp>
        <p:nvCxnSpPr>
          <p:cNvPr id="9" name="연결선: 꺾임 8">
            <a:extLst>
              <a:ext uri="{FF2B5EF4-FFF2-40B4-BE49-F238E27FC236}">
                <a16:creationId xmlns:a16="http://schemas.microsoft.com/office/drawing/2014/main" id="{3696311A-7EDD-49F3-4D20-00C1E523F316}"/>
              </a:ext>
            </a:extLst>
          </p:cNvPr>
          <p:cNvCxnSpPr/>
          <p:nvPr/>
        </p:nvCxnSpPr>
        <p:spPr>
          <a:xfrm rot="16200000" flipH="1">
            <a:off x="6215158" y="4265273"/>
            <a:ext cx="1664677" cy="1246500"/>
          </a:xfrm>
          <a:prstGeom prst="bentConnector3">
            <a:avLst>
              <a:gd name="adj1" fmla="val 100704"/>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2AA0C1E-B760-2E53-FB23-4E644169D188}"/>
              </a:ext>
            </a:extLst>
          </p:cNvPr>
          <p:cNvSpPr txBox="1"/>
          <p:nvPr/>
        </p:nvSpPr>
        <p:spPr>
          <a:xfrm>
            <a:off x="4018460" y="4560799"/>
            <a:ext cx="2286366" cy="646331"/>
          </a:xfrm>
          <a:prstGeom prst="rect">
            <a:avLst/>
          </a:prstGeom>
          <a:noFill/>
        </p:spPr>
        <p:txBody>
          <a:bodyPr wrap="square" rtlCol="0">
            <a:spAutoFit/>
          </a:bodyPr>
          <a:lstStyle/>
          <a:p>
            <a:r>
              <a:rPr lang="en-US" altLang="ko-KR" dirty="0"/>
              <a:t>Create child process</a:t>
            </a:r>
          </a:p>
          <a:p>
            <a:pPr algn="r"/>
            <a:r>
              <a:rPr lang="en-US" altLang="ko-KR" dirty="0"/>
              <a:t>and System call</a:t>
            </a:r>
            <a:endParaRPr lang="ko-KR" altLang="en-US" dirty="0"/>
          </a:p>
        </p:txBody>
      </p:sp>
      <p:pic>
        <p:nvPicPr>
          <p:cNvPr id="24" name="그림 23">
            <a:extLst>
              <a:ext uri="{FF2B5EF4-FFF2-40B4-BE49-F238E27FC236}">
                <a16:creationId xmlns:a16="http://schemas.microsoft.com/office/drawing/2014/main" id="{CB7DA214-8206-0496-1DA1-42163B9FD54A}"/>
              </a:ext>
            </a:extLst>
          </p:cNvPr>
          <p:cNvPicPr>
            <a:picLocks noChangeAspect="1"/>
          </p:cNvPicPr>
          <p:nvPr/>
        </p:nvPicPr>
        <p:blipFill>
          <a:blip r:embed="rId6"/>
          <a:stretch>
            <a:fillRect/>
          </a:stretch>
        </p:blipFill>
        <p:spPr>
          <a:xfrm>
            <a:off x="7478896" y="1027234"/>
            <a:ext cx="4257675" cy="3028950"/>
          </a:xfrm>
          <a:prstGeom prst="rect">
            <a:avLst/>
          </a:prstGeom>
        </p:spPr>
      </p:pic>
    </p:spTree>
    <p:extLst>
      <p:ext uri="{BB962C8B-B14F-4D97-AF65-F5344CB8AC3E}">
        <p14:creationId xmlns:p14="http://schemas.microsoft.com/office/powerpoint/2010/main" val="98827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5357F-28F4-F8C3-E665-623111F4C0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9EDD5B-B8BC-8CDF-A5BE-A44D923FFF05}"/>
              </a:ext>
            </a:extLst>
          </p:cNvPr>
          <p:cNvSpPr txBox="1"/>
          <p:nvPr/>
        </p:nvSpPr>
        <p:spPr>
          <a:xfrm>
            <a:off x="751562" y="386103"/>
            <a:ext cx="677063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Performance Tuning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E9781FC1-9551-EEF6-C7CC-1BC2CA306AD0}"/>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Embedding Process</a:t>
            </a:r>
            <a:endParaRPr kumimoji="1" lang="ko-Kore-KR" altLang="en-US" dirty="0">
              <a:solidFill>
                <a:schemeClr val="bg1"/>
              </a:solidFill>
            </a:endParaRPr>
          </a:p>
        </p:txBody>
      </p:sp>
      <p:pic>
        <p:nvPicPr>
          <p:cNvPr id="2050" name="Picture 2">
            <a:extLst>
              <a:ext uri="{FF2B5EF4-FFF2-40B4-BE49-F238E27FC236}">
                <a16:creationId xmlns:a16="http://schemas.microsoft.com/office/drawing/2014/main" id="{F06E80F8-DFB8-E867-E5EC-5C2B12777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945" y="2730744"/>
            <a:ext cx="2099163" cy="20991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398A57F-723D-CB7A-3837-155050BAD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12" y="1530380"/>
            <a:ext cx="1823671" cy="18236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987B154-618C-6A35-8078-7D0F7CAA4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500" y="1225579"/>
            <a:ext cx="2433271" cy="2433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7F5B64-C5A8-D9A4-5514-9FE5240225A6}"/>
              </a:ext>
            </a:extLst>
          </p:cNvPr>
          <p:cNvSpPr txBox="1"/>
          <p:nvPr/>
        </p:nvSpPr>
        <p:spPr>
          <a:xfrm>
            <a:off x="1719995" y="4994030"/>
            <a:ext cx="1225062" cy="369332"/>
          </a:xfrm>
          <a:prstGeom prst="rect">
            <a:avLst/>
          </a:prstGeom>
          <a:noFill/>
        </p:spPr>
        <p:txBody>
          <a:bodyPr wrap="square" rtlCol="0">
            <a:spAutoFit/>
          </a:bodyPr>
          <a:lstStyle/>
          <a:p>
            <a:pPr algn="ctr"/>
            <a:r>
              <a:rPr lang="en-US" altLang="ko-KR" dirty="0"/>
              <a:t>[User]</a:t>
            </a:r>
            <a:endParaRPr lang="ko-KR" altLang="en-US" dirty="0"/>
          </a:p>
        </p:txBody>
      </p:sp>
      <p:pic>
        <p:nvPicPr>
          <p:cNvPr id="2060" name="Picture 12">
            <a:extLst>
              <a:ext uri="{FF2B5EF4-FFF2-40B4-BE49-F238E27FC236}">
                <a16:creationId xmlns:a16="http://schemas.microsoft.com/office/drawing/2014/main" id="{5152A176-AD67-533A-8567-12BA204FE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828" y="4363283"/>
            <a:ext cx="1928673" cy="19286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화살표 연결선 5">
            <a:extLst>
              <a:ext uri="{FF2B5EF4-FFF2-40B4-BE49-F238E27FC236}">
                <a16:creationId xmlns:a16="http://schemas.microsoft.com/office/drawing/2014/main" id="{90A5F4E9-C19A-F7C1-22A5-D64B7F319BB9}"/>
              </a:ext>
            </a:extLst>
          </p:cNvPr>
          <p:cNvCxnSpPr>
            <a:stCxn id="2050" idx="3"/>
            <a:endCxn id="2058" idx="1"/>
          </p:cNvCxnSpPr>
          <p:nvPr/>
        </p:nvCxnSpPr>
        <p:spPr>
          <a:xfrm flipV="1">
            <a:off x="3382108" y="2442215"/>
            <a:ext cx="1687392" cy="13381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0DDA11F1-1B32-B0FD-1E78-52579AF8B74E}"/>
              </a:ext>
            </a:extLst>
          </p:cNvPr>
          <p:cNvCxnSpPr/>
          <p:nvPr/>
        </p:nvCxnSpPr>
        <p:spPr>
          <a:xfrm>
            <a:off x="7514490" y="3658850"/>
            <a:ext cx="0" cy="831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894A1C55-6D8E-E727-51AA-EFD615626E2B}"/>
              </a:ext>
            </a:extLst>
          </p:cNvPr>
          <p:cNvCxnSpPr>
            <a:cxnSpLocks/>
          </p:cNvCxnSpPr>
          <p:nvPr/>
        </p:nvCxnSpPr>
        <p:spPr>
          <a:xfrm flipV="1">
            <a:off x="7725505" y="3658850"/>
            <a:ext cx="0" cy="831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B9E41D5-2599-9774-A19C-35CE2169609C}"/>
              </a:ext>
            </a:extLst>
          </p:cNvPr>
          <p:cNvSpPr txBox="1"/>
          <p:nvPr/>
        </p:nvSpPr>
        <p:spPr>
          <a:xfrm>
            <a:off x="3382108" y="2566621"/>
            <a:ext cx="1066069" cy="646331"/>
          </a:xfrm>
          <a:prstGeom prst="rect">
            <a:avLst/>
          </a:prstGeom>
          <a:noFill/>
        </p:spPr>
        <p:txBody>
          <a:bodyPr wrap="square" rtlCol="0">
            <a:spAutoFit/>
          </a:bodyPr>
          <a:lstStyle/>
          <a:p>
            <a:r>
              <a:rPr lang="en-US" altLang="ko-KR" dirty="0"/>
              <a:t>Search Word</a:t>
            </a:r>
            <a:endParaRPr lang="ko-KR" altLang="en-US" dirty="0"/>
          </a:p>
        </p:txBody>
      </p:sp>
      <p:sp>
        <p:nvSpPr>
          <p:cNvPr id="15" name="TextBox 14">
            <a:extLst>
              <a:ext uri="{FF2B5EF4-FFF2-40B4-BE49-F238E27FC236}">
                <a16:creationId xmlns:a16="http://schemas.microsoft.com/office/drawing/2014/main" id="{A7951774-E6B0-099F-828C-B6761C5D829B}"/>
              </a:ext>
            </a:extLst>
          </p:cNvPr>
          <p:cNvSpPr txBox="1"/>
          <p:nvPr/>
        </p:nvSpPr>
        <p:spPr>
          <a:xfrm>
            <a:off x="6624510" y="3936620"/>
            <a:ext cx="1066069" cy="369332"/>
          </a:xfrm>
          <a:prstGeom prst="rect">
            <a:avLst/>
          </a:prstGeom>
          <a:noFill/>
        </p:spPr>
        <p:txBody>
          <a:bodyPr wrap="square" rtlCol="0">
            <a:spAutoFit/>
          </a:bodyPr>
          <a:lstStyle/>
          <a:p>
            <a:r>
              <a:rPr lang="en-US" altLang="ko-KR" dirty="0"/>
              <a:t>Word</a:t>
            </a:r>
            <a:endParaRPr lang="ko-KR" altLang="en-US" dirty="0"/>
          </a:p>
        </p:txBody>
      </p:sp>
      <p:sp>
        <p:nvSpPr>
          <p:cNvPr id="16" name="TextBox 15">
            <a:extLst>
              <a:ext uri="{FF2B5EF4-FFF2-40B4-BE49-F238E27FC236}">
                <a16:creationId xmlns:a16="http://schemas.microsoft.com/office/drawing/2014/main" id="{356701DD-F759-2305-CA52-8696683A90B2}"/>
              </a:ext>
            </a:extLst>
          </p:cNvPr>
          <p:cNvSpPr txBox="1"/>
          <p:nvPr/>
        </p:nvSpPr>
        <p:spPr>
          <a:xfrm>
            <a:off x="7803287" y="3936620"/>
            <a:ext cx="1457940" cy="369332"/>
          </a:xfrm>
          <a:prstGeom prst="rect">
            <a:avLst/>
          </a:prstGeom>
          <a:noFill/>
        </p:spPr>
        <p:txBody>
          <a:bodyPr wrap="square" rtlCol="0">
            <a:spAutoFit/>
          </a:bodyPr>
          <a:lstStyle/>
          <a:p>
            <a:r>
              <a:rPr lang="en-US" altLang="ko-KR" dirty="0"/>
              <a:t>Embedding</a:t>
            </a:r>
            <a:endParaRPr lang="ko-KR" altLang="en-US" dirty="0"/>
          </a:p>
        </p:txBody>
      </p:sp>
      <p:sp>
        <p:nvSpPr>
          <p:cNvPr id="17" name="TextBox 16">
            <a:extLst>
              <a:ext uri="{FF2B5EF4-FFF2-40B4-BE49-F238E27FC236}">
                <a16:creationId xmlns:a16="http://schemas.microsoft.com/office/drawing/2014/main" id="{FD2EEF3D-C065-B6AA-8E5A-0D639D346734}"/>
              </a:ext>
            </a:extLst>
          </p:cNvPr>
          <p:cNvSpPr txBox="1"/>
          <p:nvPr/>
        </p:nvSpPr>
        <p:spPr>
          <a:xfrm>
            <a:off x="6216176" y="6130736"/>
            <a:ext cx="3291975" cy="369332"/>
          </a:xfrm>
          <a:prstGeom prst="rect">
            <a:avLst/>
          </a:prstGeom>
          <a:noFill/>
        </p:spPr>
        <p:txBody>
          <a:bodyPr wrap="square" rtlCol="0">
            <a:spAutoFit/>
          </a:bodyPr>
          <a:lstStyle/>
          <a:p>
            <a:pPr algn="ctr"/>
            <a:r>
              <a:rPr lang="en-US" altLang="ko-KR" dirty="0"/>
              <a:t>Desktop Server (Fast)</a:t>
            </a:r>
            <a:endParaRPr lang="ko-KR" altLang="en-US" dirty="0"/>
          </a:p>
        </p:txBody>
      </p:sp>
      <p:sp>
        <p:nvSpPr>
          <p:cNvPr id="18" name="TextBox 17">
            <a:extLst>
              <a:ext uri="{FF2B5EF4-FFF2-40B4-BE49-F238E27FC236}">
                <a16:creationId xmlns:a16="http://schemas.microsoft.com/office/drawing/2014/main" id="{B7BB613C-9A89-BC04-1527-609EC179A5AF}"/>
              </a:ext>
            </a:extLst>
          </p:cNvPr>
          <p:cNvSpPr txBox="1"/>
          <p:nvPr/>
        </p:nvSpPr>
        <p:spPr>
          <a:xfrm>
            <a:off x="4640148" y="3462144"/>
            <a:ext cx="3291975" cy="369332"/>
          </a:xfrm>
          <a:prstGeom prst="rect">
            <a:avLst/>
          </a:prstGeom>
          <a:noFill/>
        </p:spPr>
        <p:txBody>
          <a:bodyPr wrap="square" rtlCol="0">
            <a:spAutoFit/>
          </a:bodyPr>
          <a:lstStyle/>
          <a:p>
            <a:pPr algn="ctr"/>
            <a:r>
              <a:rPr lang="en-US" altLang="ko-KR" dirty="0"/>
              <a:t>AWS Server (Slow)</a:t>
            </a:r>
            <a:endParaRPr lang="ko-KR" altLang="en-US" dirty="0"/>
          </a:p>
        </p:txBody>
      </p:sp>
      <p:sp>
        <p:nvSpPr>
          <p:cNvPr id="19" name="TextBox 18">
            <a:extLst>
              <a:ext uri="{FF2B5EF4-FFF2-40B4-BE49-F238E27FC236}">
                <a16:creationId xmlns:a16="http://schemas.microsoft.com/office/drawing/2014/main" id="{4BE03B6D-135E-5C79-7B9B-62DA3F996D52}"/>
              </a:ext>
            </a:extLst>
          </p:cNvPr>
          <p:cNvSpPr txBox="1"/>
          <p:nvPr/>
        </p:nvSpPr>
        <p:spPr>
          <a:xfrm>
            <a:off x="7153659" y="3464989"/>
            <a:ext cx="3291975" cy="369332"/>
          </a:xfrm>
          <a:prstGeom prst="rect">
            <a:avLst/>
          </a:prstGeom>
          <a:noFill/>
        </p:spPr>
        <p:txBody>
          <a:bodyPr wrap="square" rtlCol="0">
            <a:spAutoFit/>
          </a:bodyPr>
          <a:lstStyle/>
          <a:p>
            <a:pPr algn="ctr"/>
            <a:r>
              <a:rPr lang="en-US" altLang="ko-KR" dirty="0"/>
              <a:t>EC2 Database</a:t>
            </a:r>
            <a:endParaRPr lang="ko-KR" altLang="en-US" dirty="0"/>
          </a:p>
        </p:txBody>
      </p:sp>
    </p:spTree>
    <p:extLst>
      <p:ext uri="{BB962C8B-B14F-4D97-AF65-F5344CB8AC3E}">
        <p14:creationId xmlns:p14="http://schemas.microsoft.com/office/powerpoint/2010/main" val="348585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50E9A-3449-45E5-AF37-21A4DB4AE7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62785F-2004-BC75-4982-F942AD6C4218}"/>
              </a:ext>
            </a:extLst>
          </p:cNvPr>
          <p:cNvSpPr txBox="1"/>
          <p:nvPr/>
        </p:nvSpPr>
        <p:spPr>
          <a:xfrm>
            <a:off x="751562" y="386103"/>
            <a:ext cx="677063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3000" b="1" dirty="0">
                <a:solidFill>
                  <a:prstClr val="black"/>
                </a:solidFill>
                <a:latin typeface="맑은 고딕" panose="02110004020202020204"/>
              </a:rPr>
              <a:t>Backend</a:t>
            </a:r>
            <a:r>
              <a:rPr kumimoji="1" lang="en-US" altLang="ko-Kore-KR" sz="3000" b="1" i="0" u="none" strike="noStrike" kern="1200" cap="none" spc="0" normalizeH="0" baseline="0" noProof="0" dirty="0">
                <a:ln>
                  <a:noFill/>
                </a:ln>
                <a:solidFill>
                  <a:prstClr val="black"/>
                </a:solidFill>
                <a:effectLst/>
                <a:uLnTx/>
                <a:uFillTx/>
                <a:latin typeface="맑은 고딕" panose="02110004020202020204"/>
                <a:ea typeface="+mn-ea"/>
                <a:cs typeface="+mn-cs"/>
              </a:rPr>
              <a:t> Part – Performance Tuning</a:t>
            </a:r>
            <a:endParaRPr kumimoji="1" lang="ko-Kore-KR" altLang="en-US" sz="3000" b="1" i="0" u="none" strike="noStrike" kern="1200" cap="none" spc="0" normalizeH="0" baseline="0" noProof="0" dirty="0">
              <a:ln>
                <a:noFill/>
              </a:ln>
              <a:solidFill>
                <a:prstClr val="black"/>
              </a:solidFill>
              <a:effectLst/>
              <a:uLnTx/>
              <a:uFillTx/>
              <a:latin typeface="맑은 고딕" panose="02110004020202020204"/>
              <a:ea typeface="+mn-ea"/>
              <a:cs typeface="+mn-cs"/>
            </a:endParaRPr>
          </a:p>
          <a:p>
            <a:endParaRPr kumimoji="1" lang="ko-KR" altLang="en-US" dirty="0"/>
          </a:p>
        </p:txBody>
      </p:sp>
      <p:sp>
        <p:nvSpPr>
          <p:cNvPr id="3" name="직사각형 2">
            <a:extLst>
              <a:ext uri="{FF2B5EF4-FFF2-40B4-BE49-F238E27FC236}">
                <a16:creationId xmlns:a16="http://schemas.microsoft.com/office/drawing/2014/main" id="{21AEF5D2-99D0-E7BB-861A-D00AEAA2A929}"/>
              </a:ext>
            </a:extLst>
          </p:cNvPr>
          <p:cNvSpPr/>
          <p:nvPr/>
        </p:nvSpPr>
        <p:spPr>
          <a:xfrm>
            <a:off x="914548" y="1183963"/>
            <a:ext cx="2264229" cy="458373"/>
          </a:xfrm>
          <a:prstGeom prst="rect">
            <a:avLst/>
          </a:prstGeom>
          <a:solidFill>
            <a:schemeClr val="accent3">
              <a:lumMod val="5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en-US" dirty="0">
                <a:solidFill>
                  <a:schemeClr val="bg1"/>
                </a:solidFill>
              </a:rPr>
              <a:t>Result</a:t>
            </a:r>
            <a:endParaRPr kumimoji="1" lang="ko-Kore-KR" altLang="en-US" dirty="0">
              <a:solidFill>
                <a:schemeClr val="bg1"/>
              </a:solidFill>
            </a:endParaRPr>
          </a:p>
        </p:txBody>
      </p:sp>
      <p:sp>
        <p:nvSpPr>
          <p:cNvPr id="6" name="TextBox 5">
            <a:extLst>
              <a:ext uri="{FF2B5EF4-FFF2-40B4-BE49-F238E27FC236}">
                <a16:creationId xmlns:a16="http://schemas.microsoft.com/office/drawing/2014/main" id="{3CA7A6A2-FB7A-854E-A191-A4DD7E2F16C1}"/>
              </a:ext>
            </a:extLst>
          </p:cNvPr>
          <p:cNvSpPr txBox="1"/>
          <p:nvPr/>
        </p:nvSpPr>
        <p:spPr>
          <a:xfrm>
            <a:off x="7120509" y="5117370"/>
            <a:ext cx="2309446" cy="369332"/>
          </a:xfrm>
          <a:prstGeom prst="rect">
            <a:avLst/>
          </a:prstGeom>
          <a:noFill/>
        </p:spPr>
        <p:txBody>
          <a:bodyPr wrap="square" rtlCol="0">
            <a:spAutoFit/>
          </a:bodyPr>
          <a:lstStyle/>
          <a:p>
            <a:pPr algn="ctr"/>
            <a:r>
              <a:rPr lang="en-US" altLang="ko-KR" dirty="0"/>
              <a:t>[Server</a:t>
            </a:r>
            <a:r>
              <a:rPr lang="ko-KR" altLang="en-US" dirty="0"/>
              <a:t> </a:t>
            </a:r>
            <a:r>
              <a:rPr lang="en-US" altLang="ko-KR" dirty="0"/>
              <a:t>system</a:t>
            </a:r>
            <a:r>
              <a:rPr lang="ko-KR" altLang="en-US" dirty="0"/>
              <a:t> </a:t>
            </a:r>
            <a:r>
              <a:rPr lang="en-US" altLang="ko-KR" dirty="0"/>
              <a:t>log]</a:t>
            </a:r>
            <a:endParaRPr lang="ko-KR" altLang="en-US" dirty="0"/>
          </a:p>
        </p:txBody>
      </p:sp>
      <p:pic>
        <p:nvPicPr>
          <p:cNvPr id="7" name="그림 6">
            <a:extLst>
              <a:ext uri="{FF2B5EF4-FFF2-40B4-BE49-F238E27FC236}">
                <a16:creationId xmlns:a16="http://schemas.microsoft.com/office/drawing/2014/main" id="{610B0D42-9C97-03E0-D995-FD26233FEA1A}"/>
              </a:ext>
            </a:extLst>
          </p:cNvPr>
          <p:cNvPicPr>
            <a:picLocks noChangeAspect="1"/>
          </p:cNvPicPr>
          <p:nvPr/>
        </p:nvPicPr>
        <p:blipFill>
          <a:blip r:embed="rId3"/>
          <a:stretch>
            <a:fillRect/>
          </a:stretch>
        </p:blipFill>
        <p:spPr>
          <a:xfrm>
            <a:off x="5218061" y="2844558"/>
            <a:ext cx="6090895" cy="1991458"/>
          </a:xfrm>
          <a:prstGeom prst="rect">
            <a:avLst/>
          </a:prstGeom>
        </p:spPr>
      </p:pic>
      <p:sp>
        <p:nvSpPr>
          <p:cNvPr id="2" name="오각형[P] 1">
            <a:extLst>
              <a:ext uri="{FF2B5EF4-FFF2-40B4-BE49-F238E27FC236}">
                <a16:creationId xmlns:a16="http://schemas.microsoft.com/office/drawing/2014/main" id="{C05DC086-8C9C-F970-6413-C870E98AE8D7}"/>
              </a:ext>
            </a:extLst>
          </p:cNvPr>
          <p:cNvSpPr/>
          <p:nvPr/>
        </p:nvSpPr>
        <p:spPr>
          <a:xfrm>
            <a:off x="1408386" y="2497272"/>
            <a:ext cx="2427215" cy="1474981"/>
          </a:xfrm>
          <a:prstGeom prst="homePlat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5" name="TextBox 4">
            <a:extLst>
              <a:ext uri="{FF2B5EF4-FFF2-40B4-BE49-F238E27FC236}">
                <a16:creationId xmlns:a16="http://schemas.microsoft.com/office/drawing/2014/main" id="{8FAE5D16-CB05-BB1F-7452-B982DA3C13B4}"/>
              </a:ext>
            </a:extLst>
          </p:cNvPr>
          <p:cNvSpPr txBox="1"/>
          <p:nvPr/>
        </p:nvSpPr>
        <p:spPr>
          <a:xfrm>
            <a:off x="1642459" y="2865431"/>
            <a:ext cx="1536318" cy="369332"/>
          </a:xfrm>
          <a:prstGeom prst="rect">
            <a:avLst/>
          </a:prstGeom>
          <a:noFill/>
        </p:spPr>
        <p:txBody>
          <a:bodyPr wrap="none" rtlCol="0">
            <a:spAutoFit/>
          </a:bodyPr>
          <a:lstStyle/>
          <a:p>
            <a:r>
              <a:rPr kumimoji="1" lang="en-US" altLang="ko-KR" dirty="0"/>
              <a:t>Issue of time</a:t>
            </a:r>
            <a:endParaRPr kumimoji="1" lang="ko-KR" altLang="en-US" dirty="0"/>
          </a:p>
        </p:txBody>
      </p:sp>
      <p:sp>
        <p:nvSpPr>
          <p:cNvPr id="8" name="TextBox 7">
            <a:extLst>
              <a:ext uri="{FF2B5EF4-FFF2-40B4-BE49-F238E27FC236}">
                <a16:creationId xmlns:a16="http://schemas.microsoft.com/office/drawing/2014/main" id="{4517E964-2021-D58E-450F-77A5E916DA3E}"/>
              </a:ext>
            </a:extLst>
          </p:cNvPr>
          <p:cNvSpPr txBox="1"/>
          <p:nvPr/>
        </p:nvSpPr>
        <p:spPr>
          <a:xfrm>
            <a:off x="1983346" y="3374265"/>
            <a:ext cx="986167" cy="369332"/>
          </a:xfrm>
          <a:prstGeom prst="rect">
            <a:avLst/>
          </a:prstGeom>
          <a:noFill/>
        </p:spPr>
        <p:txBody>
          <a:bodyPr wrap="none" rtlCol="0">
            <a:spAutoFit/>
          </a:bodyPr>
          <a:lstStyle/>
          <a:p>
            <a:r>
              <a:rPr kumimoji="1" lang="en-US" altLang="ko-KR" dirty="0"/>
              <a:t>&gt; 5secs</a:t>
            </a:r>
            <a:endParaRPr kumimoji="1" lang="ko-KR" altLang="en-US" dirty="0"/>
          </a:p>
        </p:txBody>
      </p:sp>
    </p:spTree>
    <p:extLst>
      <p:ext uri="{BB962C8B-B14F-4D97-AF65-F5344CB8AC3E}">
        <p14:creationId xmlns:p14="http://schemas.microsoft.com/office/powerpoint/2010/main" val="8796536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TotalTime>
  <Words>2539</Words>
  <Application>Microsoft Office PowerPoint</Application>
  <PresentationFormat>와이드스크린</PresentationFormat>
  <Paragraphs>227</Paragraphs>
  <Slides>23</Slides>
  <Notes>23</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G마켓 산스 TTF Bold</vt:lpstr>
      <vt:lpstr>Noto Sans KR</vt:lpstr>
      <vt:lpstr>ui-sans-serif</vt: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조재희</dc:creator>
  <cp:lastModifiedBy>장민석</cp:lastModifiedBy>
  <cp:revision>15</cp:revision>
  <dcterms:created xsi:type="dcterms:W3CDTF">2024-11-26T09:50:17Z</dcterms:created>
  <dcterms:modified xsi:type="dcterms:W3CDTF">2024-11-28T12:46:00Z</dcterms:modified>
</cp:coreProperties>
</file>